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96" r:id="rId2"/>
    <p:sldId id="266" r:id="rId3"/>
    <p:sldId id="297" r:id="rId4"/>
    <p:sldId id="280" r:id="rId5"/>
    <p:sldId id="298" r:id="rId6"/>
    <p:sldId id="299" r:id="rId7"/>
    <p:sldId id="264" r:id="rId8"/>
    <p:sldId id="262" r:id="rId9"/>
    <p:sldId id="268" r:id="rId10"/>
    <p:sldId id="271" r:id="rId11"/>
    <p:sldId id="272" r:id="rId12"/>
    <p:sldId id="273" r:id="rId13"/>
    <p:sldId id="274" r:id="rId14"/>
    <p:sldId id="275" r:id="rId15"/>
    <p:sldId id="295" r:id="rId16"/>
    <p:sldId id="263" r:id="rId17"/>
    <p:sldId id="281" r:id="rId18"/>
    <p:sldId id="300" r:id="rId19"/>
    <p:sldId id="301" r:id="rId20"/>
    <p:sldId id="302" r:id="rId21"/>
    <p:sldId id="303" r:id="rId22"/>
    <p:sldId id="304" r:id="rId23"/>
    <p:sldId id="305" r:id="rId24"/>
    <p:sldId id="276" r:id="rId25"/>
    <p:sldId id="279" r:id="rId26"/>
    <p:sldId id="306" r:id="rId27"/>
    <p:sldId id="260" r:id="rId28"/>
    <p:sldId id="267" r:id="rId29"/>
    <p:sldId id="284" r:id="rId30"/>
    <p:sldId id="282" r:id="rId31"/>
    <p:sldId id="283" r:id="rId32"/>
    <p:sldId id="285" r:id="rId33"/>
    <p:sldId id="286" r:id="rId34"/>
    <p:sldId id="288" r:id="rId35"/>
    <p:sldId id="289" r:id="rId36"/>
    <p:sldId id="290" r:id="rId37"/>
    <p:sldId id="291" r:id="rId38"/>
    <p:sldId id="292" r:id="rId39"/>
    <p:sldId id="287" r:id="rId40"/>
    <p:sldId id="293" r:id="rId41"/>
    <p:sldId id="30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av Shalev" initials="YS" lastIdx="6" clrIdx="0">
    <p:extLst>
      <p:ext uri="{19B8F6BF-5375-455C-9EA6-DF929625EA0E}">
        <p15:presenceInfo xmlns:p15="http://schemas.microsoft.com/office/powerpoint/2012/main" userId="S-1-5-21-1454471165-1801674531-682003330-31758" providerId="AD"/>
      </p:ext>
    </p:extLst>
  </p:cmAuthor>
  <p:cmAuthor id="2" name="Guest User" initials="GU" lastIdx="5" clrIdx="1"/>
  <p:cmAuthor id="3" name="Haim Sawdayee" initials="HS" lastIdx="1" clrIdx="2">
    <p:extLst>
      <p:ext uri="{19B8F6BF-5375-455C-9EA6-DF929625EA0E}">
        <p15:presenceInfo xmlns:p15="http://schemas.microsoft.com/office/powerpoint/2012/main" userId="S::hasawday@microsoft.com::c0e5e04f-91f4-4516-ba0a-880c9bc8ca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505" autoAdjust="0"/>
  </p:normalViewPr>
  <p:slideViewPr>
    <p:cSldViewPr snapToGrid="0">
      <p:cViewPr varScale="1">
        <p:scale>
          <a:sx n="105" d="100"/>
          <a:sy n="105" d="100"/>
        </p:scale>
        <p:origin x="7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FDA14C-F9C4-479B-9705-8A81F6683030}" type="datetimeFigureOut">
              <a:rPr lang="en-US" smtClean="0"/>
              <a:t>12/24/2019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DBCD98-7237-4054-957E-C08C58563857}" type="slidenum">
              <a:rPr lang="en-US" smtClean="0"/>
              <a:t>‹#›</a:t>
            </a:fld>
            <a:endParaRPr lang="en-US"/>
          </a:p>
        </p:txBody>
      </p:sp>
    </p:spTree>
    <p:extLst>
      <p:ext uri="{BB962C8B-B14F-4D97-AF65-F5344CB8AC3E}">
        <p14:creationId xmlns:p14="http://schemas.microsoft.com/office/powerpoint/2010/main" val="335744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לקחת</a:t>
            </a:r>
            <a:r>
              <a:rPr lang="en-US" dirty="0">
                <a:cs typeface="Calibri"/>
              </a:rPr>
              <a:t> 2 </a:t>
            </a:r>
            <a:r>
              <a:rPr lang="en-US" dirty="0" err="1">
                <a:cs typeface="Calibri"/>
              </a:rPr>
              <a:t>תמונות</a:t>
            </a:r>
            <a:r>
              <a:rPr lang="en-US" dirty="0">
                <a:cs typeface="Calibri"/>
              </a:rPr>
              <a:t> </a:t>
            </a:r>
            <a:r>
              <a:rPr lang="en-US" dirty="0" err="1">
                <a:cs typeface="Calibri"/>
              </a:rPr>
              <a:t>ולשים</a:t>
            </a:r>
            <a:r>
              <a:rPr lang="en-US" dirty="0">
                <a:cs typeface="Calibri"/>
              </a:rPr>
              <a:t> </a:t>
            </a:r>
            <a:r>
              <a:rPr lang="en-US" dirty="0" err="1">
                <a:cs typeface="Calibri"/>
              </a:rPr>
              <a:t>אותם</a:t>
            </a:r>
            <a:r>
              <a:rPr lang="en-US" dirty="0">
                <a:cs typeface="Calibri"/>
              </a:rPr>
              <a:t> </a:t>
            </a:r>
            <a:r>
              <a:rPr lang="en-US" dirty="0" err="1">
                <a:cs typeface="Calibri"/>
              </a:rPr>
              <a:t>באובייקט</a:t>
            </a:r>
            <a:r>
              <a:rPr lang="en-US" dirty="0">
                <a:cs typeface="Calibri"/>
              </a:rPr>
              <a:t> </a:t>
            </a:r>
            <a:r>
              <a:rPr lang="en-US" dirty="0" err="1">
                <a:cs typeface="Calibri"/>
              </a:rPr>
              <a:t>אחד</a:t>
            </a:r>
          </a:p>
        </p:txBody>
      </p:sp>
      <p:sp>
        <p:nvSpPr>
          <p:cNvPr id="4" name="Slide Number Placeholder 3"/>
          <p:cNvSpPr>
            <a:spLocks noGrp="1"/>
          </p:cNvSpPr>
          <p:nvPr>
            <p:ph type="sldNum" sz="quarter" idx="5"/>
          </p:nvPr>
        </p:nvSpPr>
        <p:spPr/>
        <p:txBody>
          <a:bodyPr/>
          <a:lstStyle/>
          <a:p>
            <a:fld id="{8554D255-A61D-492D-AB44-CDB6598FEC88}" type="slidenum">
              <a:rPr lang="en-US"/>
              <a:t>2</a:t>
            </a:fld>
            <a:endParaRPr lang="en-US"/>
          </a:p>
        </p:txBody>
      </p:sp>
    </p:spTree>
    <p:extLst>
      <p:ext uri="{BB962C8B-B14F-4D97-AF65-F5344CB8AC3E}">
        <p14:creationId xmlns:p14="http://schemas.microsoft.com/office/powerpoint/2010/main" val="1010583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cs typeface="Calibri"/>
              </a:rPr>
              <a:t>משתמש במימד השלישי עי קיפול של הדף כמו מניפה וציור של דברים שונים מכל צד</a:t>
            </a:r>
            <a:endParaRPr lang="en-US" dirty="0" err="1">
              <a:cs typeface="Calibri"/>
            </a:endParaRPr>
          </a:p>
        </p:txBody>
      </p:sp>
      <p:sp>
        <p:nvSpPr>
          <p:cNvPr id="4" name="Slide Number Placeholder 3"/>
          <p:cNvSpPr>
            <a:spLocks noGrp="1"/>
          </p:cNvSpPr>
          <p:nvPr>
            <p:ph type="sldNum" sz="quarter" idx="5"/>
          </p:nvPr>
        </p:nvSpPr>
        <p:spPr/>
        <p:txBody>
          <a:bodyPr/>
          <a:lstStyle/>
          <a:p>
            <a:fld id="{8554D255-A61D-492D-AB44-CDB6598FEC88}" type="slidenum">
              <a:rPr lang="en-US"/>
              <a:t>3</a:t>
            </a:fld>
            <a:endParaRPr lang="en-US"/>
          </a:p>
        </p:txBody>
      </p:sp>
    </p:spTree>
    <p:extLst>
      <p:ext uri="{BB962C8B-B14F-4D97-AF65-F5344CB8AC3E}">
        <p14:creationId xmlns:p14="http://schemas.microsoft.com/office/powerpoint/2010/main" val="2132045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ומה אם בא לנו גם לעשות תמונות בעזרת צל</a:t>
            </a:r>
            <a:endParaRPr lang="en-US" dirty="0"/>
          </a:p>
        </p:txBody>
      </p:sp>
      <p:sp>
        <p:nvSpPr>
          <p:cNvPr id="4" name="Slide Number Placeholder 3"/>
          <p:cNvSpPr>
            <a:spLocks noGrp="1"/>
          </p:cNvSpPr>
          <p:nvPr>
            <p:ph type="sldNum" sz="quarter" idx="5"/>
          </p:nvPr>
        </p:nvSpPr>
        <p:spPr/>
        <p:txBody>
          <a:bodyPr/>
          <a:lstStyle/>
          <a:p>
            <a:fld id="{8554D255-A61D-492D-AB44-CDB6598FEC88}" type="slidenum">
              <a:rPr lang="en-US" smtClean="0"/>
              <a:t>4</a:t>
            </a:fld>
            <a:endParaRPr lang="en-US"/>
          </a:p>
        </p:txBody>
      </p:sp>
    </p:spTree>
    <p:extLst>
      <p:ext uri="{BB962C8B-B14F-4D97-AF65-F5344CB8AC3E}">
        <p14:creationId xmlns:p14="http://schemas.microsoft.com/office/powerpoint/2010/main" val="234829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t>
            </a:r>
            <a:r>
              <a:rPr lang="en-US" dirty="0" err="1">
                <a:cs typeface="Calibri"/>
              </a:rPr>
              <a:t>הסבר</a:t>
            </a:r>
            <a:r>
              <a:rPr lang="en-US" dirty="0">
                <a:cs typeface="Calibri"/>
              </a:rPr>
              <a:t> </a:t>
            </a:r>
            <a:r>
              <a:rPr lang="en-US" dirty="0" err="1">
                <a:cs typeface="Calibri"/>
              </a:rPr>
              <a:t>שבכל</a:t>
            </a:r>
            <a:r>
              <a:rPr lang="en-US" dirty="0">
                <a:cs typeface="Calibri"/>
              </a:rPr>
              <a:t> </a:t>
            </a:r>
            <a:r>
              <a:rPr lang="en-US" dirty="0" err="1">
                <a:cs typeface="Calibri"/>
              </a:rPr>
              <a:t>אחת</a:t>
            </a:r>
            <a:r>
              <a:rPr lang="en-US" dirty="0">
                <a:cs typeface="Calibri"/>
              </a:rPr>
              <a:t> </a:t>
            </a:r>
            <a:r>
              <a:rPr lang="en-US" dirty="0" err="1">
                <a:cs typeface="Calibri"/>
              </a:rPr>
              <a:t>מהתמונות</a:t>
            </a:r>
            <a:r>
              <a:rPr lang="en-US" dirty="0">
                <a:cs typeface="Calibri"/>
              </a:rPr>
              <a:t> </a:t>
            </a:r>
            <a:r>
              <a:rPr lang="en-US" dirty="0" err="1">
                <a:cs typeface="Calibri"/>
              </a:rPr>
              <a:t>מאירים</a:t>
            </a:r>
            <a:r>
              <a:rPr lang="he-IL" dirty="0">
                <a:cs typeface="Calibri"/>
              </a:rPr>
              <a:t> על אותו החפץ</a:t>
            </a:r>
            <a:r>
              <a:rPr lang="en-US" dirty="0">
                <a:cs typeface="Calibri"/>
              </a:rPr>
              <a:t> </a:t>
            </a:r>
            <a:r>
              <a:rPr lang="en-US" dirty="0" err="1">
                <a:cs typeface="Calibri"/>
              </a:rPr>
              <a:t>מכיוון</a:t>
            </a:r>
            <a:r>
              <a:rPr lang="en-US" dirty="0">
                <a:cs typeface="Calibri"/>
              </a:rPr>
              <a:t> </a:t>
            </a:r>
            <a:r>
              <a:rPr lang="en-US" dirty="0" err="1">
                <a:cs typeface="Calibri"/>
              </a:rPr>
              <a:t>אחר</a:t>
            </a:r>
            <a:r>
              <a:rPr lang="he-IL" dirty="0">
                <a:cs typeface="Calibri"/>
              </a:rPr>
              <a:t> והצל שעל החפץ בצורה של התמונה</a:t>
            </a:r>
            <a:endParaRPr lang="en-US" dirty="0">
              <a:cs typeface="Calibri"/>
            </a:endParaRPr>
          </a:p>
        </p:txBody>
      </p:sp>
      <p:sp>
        <p:nvSpPr>
          <p:cNvPr id="4" name="Slide Number Placeholder 3"/>
          <p:cNvSpPr>
            <a:spLocks noGrp="1"/>
          </p:cNvSpPr>
          <p:nvPr>
            <p:ph type="sldNum" sz="quarter" idx="5"/>
          </p:nvPr>
        </p:nvSpPr>
        <p:spPr/>
        <p:txBody>
          <a:bodyPr/>
          <a:lstStyle/>
          <a:p>
            <a:fld id="{8554D255-A61D-492D-AB44-CDB6598FEC88}" type="slidenum">
              <a:rPr lang="en-US"/>
              <a:t>5</a:t>
            </a:fld>
            <a:endParaRPr lang="en-US"/>
          </a:p>
        </p:txBody>
      </p:sp>
    </p:spTree>
    <p:extLst>
      <p:ext uri="{BB962C8B-B14F-4D97-AF65-F5344CB8AC3E}">
        <p14:creationId xmlns:p14="http://schemas.microsoft.com/office/powerpoint/2010/main" val="1133642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left wall is with height of s, then the entire receiver is shadowed (H/s=1). Therefore, if the right wall is 0 height, then the next receiver is starting to be shadowed by the left wall. Shadow remains while the height diff is at least s.</a:t>
            </a:r>
          </a:p>
        </p:txBody>
      </p:sp>
      <p:sp>
        <p:nvSpPr>
          <p:cNvPr id="4" name="Slide Number Placeholder 3"/>
          <p:cNvSpPr>
            <a:spLocks noGrp="1"/>
          </p:cNvSpPr>
          <p:nvPr>
            <p:ph type="sldNum" sz="quarter" idx="5"/>
          </p:nvPr>
        </p:nvSpPr>
        <p:spPr/>
        <p:txBody>
          <a:bodyPr/>
          <a:lstStyle/>
          <a:p>
            <a:fld id="{37DBCD98-7237-4054-957E-C08C58563857}" type="slidenum">
              <a:rPr lang="en-US" smtClean="0"/>
              <a:t>9</a:t>
            </a:fld>
            <a:endParaRPr lang="en-US"/>
          </a:p>
        </p:txBody>
      </p:sp>
    </p:spTree>
    <p:extLst>
      <p:ext uri="{BB962C8B-B14F-4D97-AF65-F5344CB8AC3E}">
        <p14:creationId xmlns:p14="http://schemas.microsoft.com/office/powerpoint/2010/main" val="4146217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get the combined equation by the first two equations by subtraction. The third equation is fulfilled by the first two equations (play with them). The forth equation is fulfilled by the combined equation (easy to see). The fifth equation is given by combining previous slide equations with</a:t>
            </a:r>
            <a:r>
              <a:rPr lang="he-IL" dirty="0"/>
              <a:t> </a:t>
            </a:r>
            <a:r>
              <a:rPr lang="en-US" dirty="0"/>
              <a:t> </a:t>
            </a:r>
            <a:r>
              <a:rPr lang="en-US" dirty="0" err="1"/>
              <a:t>rij</a:t>
            </a:r>
            <a:r>
              <a:rPr lang="en-US" dirty="0"/>
              <a:t> &lt;= vi,j+1</a:t>
            </a:r>
          </a:p>
        </p:txBody>
      </p:sp>
      <p:sp>
        <p:nvSpPr>
          <p:cNvPr id="4" name="Slide Number Placeholder 3"/>
          <p:cNvSpPr>
            <a:spLocks noGrp="1"/>
          </p:cNvSpPr>
          <p:nvPr>
            <p:ph type="sldNum" sz="quarter" idx="5"/>
          </p:nvPr>
        </p:nvSpPr>
        <p:spPr/>
        <p:txBody>
          <a:bodyPr/>
          <a:lstStyle/>
          <a:p>
            <a:fld id="{37DBCD98-7237-4054-957E-C08C58563857}" type="slidenum">
              <a:rPr lang="en-US" smtClean="0"/>
              <a:t>10</a:t>
            </a:fld>
            <a:endParaRPr lang="en-US"/>
          </a:p>
        </p:txBody>
      </p:sp>
    </p:spTree>
    <p:extLst>
      <p:ext uri="{BB962C8B-B14F-4D97-AF65-F5344CB8AC3E}">
        <p14:creationId xmlns:p14="http://schemas.microsoft.com/office/powerpoint/2010/main" val="2129039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algorithm would never actually produce this configuration of c</a:t>
            </a:r>
            <a:r>
              <a:rPr lang="en-US" baseline="30000" dirty="0"/>
              <a:t>+</a:t>
            </a:r>
            <a:r>
              <a:rPr lang="en-US" baseline="-25000" dirty="0"/>
              <a:t>i+1,j</a:t>
            </a:r>
            <a:r>
              <a:rPr lang="en-US" dirty="0"/>
              <a:t>=0, because c</a:t>
            </a:r>
            <a:r>
              <a:rPr lang="en-US" baseline="30000" dirty="0"/>
              <a:t>−</a:t>
            </a:r>
            <a:r>
              <a:rPr lang="en-US" baseline="-25000" dirty="0" err="1"/>
              <a:t>i,j</a:t>
            </a:r>
            <a:r>
              <a:rPr lang="en-US" baseline="-25000" dirty="0"/>
              <a:t> </a:t>
            </a:r>
            <a:r>
              <a:rPr lang="en-US" dirty="0"/>
              <a:t>could be increased further, allowing u</a:t>
            </a:r>
            <a:r>
              <a:rPr lang="en-US" baseline="-25000" dirty="0"/>
              <a:t>i+1,j </a:t>
            </a:r>
            <a:r>
              <a:rPr lang="en-US" dirty="0"/>
              <a:t>and therefore r</a:t>
            </a:r>
            <a:r>
              <a:rPr lang="en-US" baseline="-25000" dirty="0"/>
              <a:t>i+1,j </a:t>
            </a:r>
            <a:r>
              <a:rPr lang="en-US" dirty="0"/>
              <a:t>to increase.</a:t>
            </a:r>
          </a:p>
          <a:p>
            <a:endParaRPr lang="en-US" dirty="0"/>
          </a:p>
        </p:txBody>
      </p:sp>
      <p:sp>
        <p:nvSpPr>
          <p:cNvPr id="4" name="Slide Number Placeholder 3"/>
          <p:cNvSpPr>
            <a:spLocks noGrp="1"/>
          </p:cNvSpPr>
          <p:nvPr>
            <p:ph type="sldNum" sz="quarter" idx="5"/>
          </p:nvPr>
        </p:nvSpPr>
        <p:spPr/>
        <p:txBody>
          <a:bodyPr/>
          <a:lstStyle/>
          <a:p>
            <a:fld id="{37DBCD98-7237-4054-957E-C08C58563857}" type="slidenum">
              <a:rPr lang="en-US" smtClean="0"/>
              <a:t>13</a:t>
            </a:fld>
            <a:endParaRPr lang="en-US"/>
          </a:p>
        </p:txBody>
      </p:sp>
    </p:spTree>
    <p:extLst>
      <p:ext uri="{BB962C8B-B14F-4D97-AF65-F5344CB8AC3E}">
        <p14:creationId xmlns:p14="http://schemas.microsoft.com/office/powerpoint/2010/main" val="1366307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Every heightfield element of height </a:t>
            </a:r>
            <a:r>
              <a:rPr lang="en-US" dirty="0" err="1"/>
              <a:t>hs</a:t>
            </a:r>
            <a:r>
              <a:rPr lang="en-US" dirty="0"/>
              <a:t>, will cast a shadow whose length is at most h pixels. Because of this, each height change affects the blurred image only within a radius r, where r is the maximum of the height before and after the change (but at most 10) plus the radius of the blur kernel p. The effects of changing heightfield elements more than 2r apart are therefore guaranteed to be independent. Therefore, at every step, we pick multiple heightfield elements at distances at least 2r from each other. We pick as many elements as we have cores and in parallel process the effect on the objective function of changing each of them.</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554D255-A61D-492D-AB44-CDB6598FEC88}" type="slidenum">
              <a:rPr lang="en-US"/>
              <a:t>25</a:t>
            </a:fld>
            <a:endParaRPr lang="en-US"/>
          </a:p>
        </p:txBody>
      </p:sp>
    </p:spTree>
    <p:extLst>
      <p:ext uri="{BB962C8B-B14F-4D97-AF65-F5344CB8AC3E}">
        <p14:creationId xmlns:p14="http://schemas.microsoft.com/office/powerpoint/2010/main" val="3213890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Alexa and </a:t>
            </a:r>
            <a:r>
              <a:rPr lang="en-US" dirty="0" err="1"/>
              <a:t>Matusik</a:t>
            </a:r>
            <a:r>
              <a:rPr lang="en-US" dirty="0"/>
              <a:t> [AM10] have done a similar experiment, but their method is limited to two color channels, which is insufficient for most color images.</a:t>
            </a:r>
          </a:p>
          <a:p>
            <a:endParaRPr lang="en-US" dirty="0"/>
          </a:p>
        </p:txBody>
      </p:sp>
      <p:sp>
        <p:nvSpPr>
          <p:cNvPr id="4" name="Slide Number Placeholder 3"/>
          <p:cNvSpPr>
            <a:spLocks noGrp="1"/>
          </p:cNvSpPr>
          <p:nvPr>
            <p:ph type="sldNum" sz="quarter" idx="5"/>
          </p:nvPr>
        </p:nvSpPr>
        <p:spPr/>
        <p:txBody>
          <a:bodyPr/>
          <a:lstStyle/>
          <a:p>
            <a:fld id="{37DBCD98-7237-4054-957E-C08C58563857}" type="slidenum">
              <a:rPr lang="en-US" smtClean="0"/>
              <a:t>35</a:t>
            </a:fld>
            <a:endParaRPr lang="en-US"/>
          </a:p>
        </p:txBody>
      </p:sp>
    </p:spTree>
    <p:extLst>
      <p:ext uri="{BB962C8B-B14F-4D97-AF65-F5344CB8AC3E}">
        <p14:creationId xmlns:p14="http://schemas.microsoft.com/office/powerpoint/2010/main" val="817617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2736-CCB4-4234-B193-E3834FBB37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2B8025-5D46-47FF-B63E-B373C26356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6CC3AC-E301-427A-B9B4-3CD308793D79}"/>
              </a:ext>
            </a:extLst>
          </p:cNvPr>
          <p:cNvSpPr>
            <a:spLocks noGrp="1"/>
          </p:cNvSpPr>
          <p:nvPr>
            <p:ph type="dt" sz="half" idx="10"/>
          </p:nvPr>
        </p:nvSpPr>
        <p:spPr/>
        <p:txBody>
          <a:bodyPr/>
          <a:lstStyle/>
          <a:p>
            <a:fld id="{175B49AE-9D1E-45B1-B432-EA3A0D87616B}" type="datetimeFigureOut">
              <a:rPr lang="en-US" smtClean="0"/>
              <a:t>12/24/2019</a:t>
            </a:fld>
            <a:endParaRPr lang="en-US"/>
          </a:p>
        </p:txBody>
      </p:sp>
      <p:sp>
        <p:nvSpPr>
          <p:cNvPr id="5" name="Footer Placeholder 4">
            <a:extLst>
              <a:ext uri="{FF2B5EF4-FFF2-40B4-BE49-F238E27FC236}">
                <a16:creationId xmlns:a16="http://schemas.microsoft.com/office/drawing/2014/main" id="{8732098B-D546-4F86-B814-D38580AD2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47546-4782-48C3-B712-CA13BBBB658E}"/>
              </a:ext>
            </a:extLst>
          </p:cNvPr>
          <p:cNvSpPr>
            <a:spLocks noGrp="1"/>
          </p:cNvSpPr>
          <p:nvPr>
            <p:ph type="sldNum" sz="quarter" idx="12"/>
          </p:nvPr>
        </p:nvSpPr>
        <p:spPr/>
        <p:txBody>
          <a:bodyPr/>
          <a:lstStyle/>
          <a:p>
            <a:fld id="{91D44217-D47D-45A8-A2EF-FDE1C1D83F54}" type="slidenum">
              <a:rPr lang="en-US" smtClean="0"/>
              <a:t>‹#›</a:t>
            </a:fld>
            <a:endParaRPr lang="en-US"/>
          </a:p>
        </p:txBody>
      </p:sp>
    </p:spTree>
    <p:extLst>
      <p:ext uri="{BB962C8B-B14F-4D97-AF65-F5344CB8AC3E}">
        <p14:creationId xmlns:p14="http://schemas.microsoft.com/office/powerpoint/2010/main" val="2561412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F6FCC-3E1F-4F08-A242-4234BA349F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E8639C-220F-4E04-80B9-8A03336706D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D452C-7C59-4665-BD3C-204FA90F5AD5}"/>
              </a:ext>
            </a:extLst>
          </p:cNvPr>
          <p:cNvSpPr>
            <a:spLocks noGrp="1"/>
          </p:cNvSpPr>
          <p:nvPr>
            <p:ph type="dt" sz="half" idx="10"/>
          </p:nvPr>
        </p:nvSpPr>
        <p:spPr/>
        <p:txBody>
          <a:bodyPr/>
          <a:lstStyle/>
          <a:p>
            <a:fld id="{175B49AE-9D1E-45B1-B432-EA3A0D87616B}" type="datetimeFigureOut">
              <a:rPr lang="en-US" smtClean="0"/>
              <a:t>12/24/2019</a:t>
            </a:fld>
            <a:endParaRPr lang="en-US"/>
          </a:p>
        </p:txBody>
      </p:sp>
      <p:sp>
        <p:nvSpPr>
          <p:cNvPr id="5" name="Footer Placeholder 4">
            <a:extLst>
              <a:ext uri="{FF2B5EF4-FFF2-40B4-BE49-F238E27FC236}">
                <a16:creationId xmlns:a16="http://schemas.microsoft.com/office/drawing/2014/main" id="{3FE33251-B993-49F7-93A5-AACFC1570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631EA-B47A-46B6-A160-8CA624D54721}"/>
              </a:ext>
            </a:extLst>
          </p:cNvPr>
          <p:cNvSpPr>
            <a:spLocks noGrp="1"/>
          </p:cNvSpPr>
          <p:nvPr>
            <p:ph type="sldNum" sz="quarter" idx="12"/>
          </p:nvPr>
        </p:nvSpPr>
        <p:spPr/>
        <p:txBody>
          <a:bodyPr/>
          <a:lstStyle/>
          <a:p>
            <a:fld id="{91D44217-D47D-45A8-A2EF-FDE1C1D83F54}" type="slidenum">
              <a:rPr lang="en-US" smtClean="0"/>
              <a:t>‹#›</a:t>
            </a:fld>
            <a:endParaRPr lang="en-US"/>
          </a:p>
        </p:txBody>
      </p:sp>
    </p:spTree>
    <p:extLst>
      <p:ext uri="{BB962C8B-B14F-4D97-AF65-F5344CB8AC3E}">
        <p14:creationId xmlns:p14="http://schemas.microsoft.com/office/powerpoint/2010/main" val="967072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F01D34-41B6-41AF-9C9A-10B069EE52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B2D719-984C-4EE4-ADEB-07B3ACF838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5EED6-947D-4F22-B4AB-2658C4B5B606}"/>
              </a:ext>
            </a:extLst>
          </p:cNvPr>
          <p:cNvSpPr>
            <a:spLocks noGrp="1"/>
          </p:cNvSpPr>
          <p:nvPr>
            <p:ph type="dt" sz="half" idx="10"/>
          </p:nvPr>
        </p:nvSpPr>
        <p:spPr/>
        <p:txBody>
          <a:bodyPr/>
          <a:lstStyle/>
          <a:p>
            <a:fld id="{175B49AE-9D1E-45B1-B432-EA3A0D87616B}" type="datetimeFigureOut">
              <a:rPr lang="en-US" smtClean="0"/>
              <a:t>12/24/2019</a:t>
            </a:fld>
            <a:endParaRPr lang="en-US"/>
          </a:p>
        </p:txBody>
      </p:sp>
      <p:sp>
        <p:nvSpPr>
          <p:cNvPr id="5" name="Footer Placeholder 4">
            <a:extLst>
              <a:ext uri="{FF2B5EF4-FFF2-40B4-BE49-F238E27FC236}">
                <a16:creationId xmlns:a16="http://schemas.microsoft.com/office/drawing/2014/main" id="{021C02FA-4C1E-42C5-81EF-F2368C8C3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D088A-1166-47F0-9BD1-0020F25BC23D}"/>
              </a:ext>
            </a:extLst>
          </p:cNvPr>
          <p:cNvSpPr>
            <a:spLocks noGrp="1"/>
          </p:cNvSpPr>
          <p:nvPr>
            <p:ph type="sldNum" sz="quarter" idx="12"/>
          </p:nvPr>
        </p:nvSpPr>
        <p:spPr/>
        <p:txBody>
          <a:bodyPr/>
          <a:lstStyle/>
          <a:p>
            <a:fld id="{91D44217-D47D-45A8-A2EF-FDE1C1D83F54}" type="slidenum">
              <a:rPr lang="en-US" smtClean="0"/>
              <a:t>‹#›</a:t>
            </a:fld>
            <a:endParaRPr lang="en-US"/>
          </a:p>
        </p:txBody>
      </p:sp>
    </p:spTree>
    <p:extLst>
      <p:ext uri="{BB962C8B-B14F-4D97-AF65-F5344CB8AC3E}">
        <p14:creationId xmlns:p14="http://schemas.microsoft.com/office/powerpoint/2010/main" val="654307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6C77-1D03-455F-B46E-4DFF3CA19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9CEAF0-7185-4F35-8A3D-D0212673B8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7D52E1-6A4C-433A-A1A6-741A2F7224B4}"/>
              </a:ext>
            </a:extLst>
          </p:cNvPr>
          <p:cNvSpPr>
            <a:spLocks noGrp="1"/>
          </p:cNvSpPr>
          <p:nvPr>
            <p:ph type="dt" sz="half" idx="10"/>
          </p:nvPr>
        </p:nvSpPr>
        <p:spPr/>
        <p:txBody>
          <a:bodyPr/>
          <a:lstStyle/>
          <a:p>
            <a:fld id="{175B49AE-9D1E-45B1-B432-EA3A0D87616B}" type="datetimeFigureOut">
              <a:rPr lang="en-US" smtClean="0"/>
              <a:t>12/24/2019</a:t>
            </a:fld>
            <a:endParaRPr lang="en-US"/>
          </a:p>
        </p:txBody>
      </p:sp>
      <p:sp>
        <p:nvSpPr>
          <p:cNvPr id="5" name="Footer Placeholder 4">
            <a:extLst>
              <a:ext uri="{FF2B5EF4-FFF2-40B4-BE49-F238E27FC236}">
                <a16:creationId xmlns:a16="http://schemas.microsoft.com/office/drawing/2014/main" id="{DA4B4092-7A0F-40CB-95D2-6A762AF01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E4DB9-9714-4468-83FB-C2A07B9FE379}"/>
              </a:ext>
            </a:extLst>
          </p:cNvPr>
          <p:cNvSpPr>
            <a:spLocks noGrp="1"/>
          </p:cNvSpPr>
          <p:nvPr>
            <p:ph type="sldNum" sz="quarter" idx="12"/>
          </p:nvPr>
        </p:nvSpPr>
        <p:spPr/>
        <p:txBody>
          <a:bodyPr/>
          <a:lstStyle/>
          <a:p>
            <a:fld id="{91D44217-D47D-45A8-A2EF-FDE1C1D83F54}" type="slidenum">
              <a:rPr lang="en-US" smtClean="0"/>
              <a:t>‹#›</a:t>
            </a:fld>
            <a:endParaRPr lang="en-US"/>
          </a:p>
        </p:txBody>
      </p:sp>
    </p:spTree>
    <p:extLst>
      <p:ext uri="{BB962C8B-B14F-4D97-AF65-F5344CB8AC3E}">
        <p14:creationId xmlns:p14="http://schemas.microsoft.com/office/powerpoint/2010/main" val="937452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ACEA-5A41-4EAD-83D2-45447E5CF2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CC34DC-3D70-44FB-9B11-200A6816BC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CC5364-7788-405E-A56E-8D80B5A57013}"/>
              </a:ext>
            </a:extLst>
          </p:cNvPr>
          <p:cNvSpPr>
            <a:spLocks noGrp="1"/>
          </p:cNvSpPr>
          <p:nvPr>
            <p:ph type="dt" sz="half" idx="10"/>
          </p:nvPr>
        </p:nvSpPr>
        <p:spPr/>
        <p:txBody>
          <a:bodyPr/>
          <a:lstStyle/>
          <a:p>
            <a:fld id="{175B49AE-9D1E-45B1-B432-EA3A0D87616B}" type="datetimeFigureOut">
              <a:rPr lang="en-US" smtClean="0"/>
              <a:t>12/24/2019</a:t>
            </a:fld>
            <a:endParaRPr lang="en-US"/>
          </a:p>
        </p:txBody>
      </p:sp>
      <p:sp>
        <p:nvSpPr>
          <p:cNvPr id="5" name="Footer Placeholder 4">
            <a:extLst>
              <a:ext uri="{FF2B5EF4-FFF2-40B4-BE49-F238E27FC236}">
                <a16:creationId xmlns:a16="http://schemas.microsoft.com/office/drawing/2014/main" id="{95B40809-50C7-4F1D-848A-1192E27EE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2645E-B79A-405A-9FC9-E3D58547C893}"/>
              </a:ext>
            </a:extLst>
          </p:cNvPr>
          <p:cNvSpPr>
            <a:spLocks noGrp="1"/>
          </p:cNvSpPr>
          <p:nvPr>
            <p:ph type="sldNum" sz="quarter" idx="12"/>
          </p:nvPr>
        </p:nvSpPr>
        <p:spPr/>
        <p:txBody>
          <a:bodyPr/>
          <a:lstStyle/>
          <a:p>
            <a:fld id="{91D44217-D47D-45A8-A2EF-FDE1C1D83F54}" type="slidenum">
              <a:rPr lang="en-US" smtClean="0"/>
              <a:t>‹#›</a:t>
            </a:fld>
            <a:endParaRPr lang="en-US"/>
          </a:p>
        </p:txBody>
      </p:sp>
    </p:spTree>
    <p:extLst>
      <p:ext uri="{BB962C8B-B14F-4D97-AF65-F5344CB8AC3E}">
        <p14:creationId xmlns:p14="http://schemas.microsoft.com/office/powerpoint/2010/main" val="185325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26E67-5B61-47C9-971F-985CFF7063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D1FED-6844-425F-B0CC-02747530D69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829B17-6E45-4332-8F1A-BA000BFF8F8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0E6412-9BA4-40A1-A58C-CEBE2E011F0C}"/>
              </a:ext>
            </a:extLst>
          </p:cNvPr>
          <p:cNvSpPr>
            <a:spLocks noGrp="1"/>
          </p:cNvSpPr>
          <p:nvPr>
            <p:ph type="dt" sz="half" idx="10"/>
          </p:nvPr>
        </p:nvSpPr>
        <p:spPr/>
        <p:txBody>
          <a:bodyPr/>
          <a:lstStyle/>
          <a:p>
            <a:fld id="{175B49AE-9D1E-45B1-B432-EA3A0D87616B}" type="datetimeFigureOut">
              <a:rPr lang="en-US" smtClean="0"/>
              <a:t>12/24/2019</a:t>
            </a:fld>
            <a:endParaRPr lang="en-US"/>
          </a:p>
        </p:txBody>
      </p:sp>
      <p:sp>
        <p:nvSpPr>
          <p:cNvPr id="6" name="Footer Placeholder 5">
            <a:extLst>
              <a:ext uri="{FF2B5EF4-FFF2-40B4-BE49-F238E27FC236}">
                <a16:creationId xmlns:a16="http://schemas.microsoft.com/office/drawing/2014/main" id="{8D20BD3A-79D2-4291-9F9A-AADF4F8C0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E9AAC2-8B0B-4F3F-A38F-BECAD4DB5926}"/>
              </a:ext>
            </a:extLst>
          </p:cNvPr>
          <p:cNvSpPr>
            <a:spLocks noGrp="1"/>
          </p:cNvSpPr>
          <p:nvPr>
            <p:ph type="sldNum" sz="quarter" idx="12"/>
          </p:nvPr>
        </p:nvSpPr>
        <p:spPr/>
        <p:txBody>
          <a:bodyPr/>
          <a:lstStyle/>
          <a:p>
            <a:fld id="{91D44217-D47D-45A8-A2EF-FDE1C1D83F54}" type="slidenum">
              <a:rPr lang="en-US" smtClean="0"/>
              <a:t>‹#›</a:t>
            </a:fld>
            <a:endParaRPr lang="en-US"/>
          </a:p>
        </p:txBody>
      </p:sp>
    </p:spTree>
    <p:extLst>
      <p:ext uri="{BB962C8B-B14F-4D97-AF65-F5344CB8AC3E}">
        <p14:creationId xmlns:p14="http://schemas.microsoft.com/office/powerpoint/2010/main" val="2984790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97AE-E9CF-499D-A9EF-07BA41EF8D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4188AF-867D-433D-9FD6-14ABF6756F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02A6C28-2131-46FD-AA0B-EBA7FCC7C4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B3894-28DF-460D-9171-659E650A2C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E21EAF6-D624-4F5D-8CB0-DC8C707F687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332ADA-2507-4ADB-9B11-8FC1A2E5DB9E}"/>
              </a:ext>
            </a:extLst>
          </p:cNvPr>
          <p:cNvSpPr>
            <a:spLocks noGrp="1"/>
          </p:cNvSpPr>
          <p:nvPr>
            <p:ph type="dt" sz="half" idx="10"/>
          </p:nvPr>
        </p:nvSpPr>
        <p:spPr/>
        <p:txBody>
          <a:bodyPr/>
          <a:lstStyle/>
          <a:p>
            <a:fld id="{175B49AE-9D1E-45B1-B432-EA3A0D87616B}" type="datetimeFigureOut">
              <a:rPr lang="en-US" smtClean="0"/>
              <a:t>12/24/2019</a:t>
            </a:fld>
            <a:endParaRPr lang="en-US"/>
          </a:p>
        </p:txBody>
      </p:sp>
      <p:sp>
        <p:nvSpPr>
          <p:cNvPr id="8" name="Footer Placeholder 7">
            <a:extLst>
              <a:ext uri="{FF2B5EF4-FFF2-40B4-BE49-F238E27FC236}">
                <a16:creationId xmlns:a16="http://schemas.microsoft.com/office/drawing/2014/main" id="{DD291F32-344A-4B21-A1A6-6AC2FBD159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2026D9-7C2C-4879-9213-07639D19B3CC}"/>
              </a:ext>
            </a:extLst>
          </p:cNvPr>
          <p:cNvSpPr>
            <a:spLocks noGrp="1"/>
          </p:cNvSpPr>
          <p:nvPr>
            <p:ph type="sldNum" sz="quarter" idx="12"/>
          </p:nvPr>
        </p:nvSpPr>
        <p:spPr/>
        <p:txBody>
          <a:bodyPr/>
          <a:lstStyle/>
          <a:p>
            <a:fld id="{91D44217-D47D-45A8-A2EF-FDE1C1D83F54}" type="slidenum">
              <a:rPr lang="en-US" smtClean="0"/>
              <a:t>‹#›</a:t>
            </a:fld>
            <a:endParaRPr lang="en-US"/>
          </a:p>
        </p:txBody>
      </p:sp>
    </p:spTree>
    <p:extLst>
      <p:ext uri="{BB962C8B-B14F-4D97-AF65-F5344CB8AC3E}">
        <p14:creationId xmlns:p14="http://schemas.microsoft.com/office/powerpoint/2010/main" val="113863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F2881-3DC3-461F-AD45-6B27AF12A3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C410BF-09C7-428B-A8E7-F93356819032}"/>
              </a:ext>
            </a:extLst>
          </p:cNvPr>
          <p:cNvSpPr>
            <a:spLocks noGrp="1"/>
          </p:cNvSpPr>
          <p:nvPr>
            <p:ph type="dt" sz="half" idx="10"/>
          </p:nvPr>
        </p:nvSpPr>
        <p:spPr/>
        <p:txBody>
          <a:bodyPr/>
          <a:lstStyle/>
          <a:p>
            <a:fld id="{175B49AE-9D1E-45B1-B432-EA3A0D87616B}" type="datetimeFigureOut">
              <a:rPr lang="en-US" smtClean="0"/>
              <a:t>12/24/2019</a:t>
            </a:fld>
            <a:endParaRPr lang="en-US"/>
          </a:p>
        </p:txBody>
      </p:sp>
      <p:sp>
        <p:nvSpPr>
          <p:cNvPr id="4" name="Footer Placeholder 3">
            <a:extLst>
              <a:ext uri="{FF2B5EF4-FFF2-40B4-BE49-F238E27FC236}">
                <a16:creationId xmlns:a16="http://schemas.microsoft.com/office/drawing/2014/main" id="{2B21F335-9599-428F-A7FE-8C7FEEB7FE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66DBC4-F6BE-4007-B242-AF05D2EF869C}"/>
              </a:ext>
            </a:extLst>
          </p:cNvPr>
          <p:cNvSpPr>
            <a:spLocks noGrp="1"/>
          </p:cNvSpPr>
          <p:nvPr>
            <p:ph type="sldNum" sz="quarter" idx="12"/>
          </p:nvPr>
        </p:nvSpPr>
        <p:spPr/>
        <p:txBody>
          <a:bodyPr/>
          <a:lstStyle/>
          <a:p>
            <a:fld id="{91D44217-D47D-45A8-A2EF-FDE1C1D83F54}" type="slidenum">
              <a:rPr lang="en-US" smtClean="0"/>
              <a:t>‹#›</a:t>
            </a:fld>
            <a:endParaRPr lang="en-US"/>
          </a:p>
        </p:txBody>
      </p:sp>
    </p:spTree>
    <p:extLst>
      <p:ext uri="{BB962C8B-B14F-4D97-AF65-F5344CB8AC3E}">
        <p14:creationId xmlns:p14="http://schemas.microsoft.com/office/powerpoint/2010/main" val="41945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BF0189-D53C-4134-A761-61CBBAE578F3}"/>
              </a:ext>
            </a:extLst>
          </p:cNvPr>
          <p:cNvSpPr>
            <a:spLocks noGrp="1"/>
          </p:cNvSpPr>
          <p:nvPr>
            <p:ph type="dt" sz="half" idx="10"/>
          </p:nvPr>
        </p:nvSpPr>
        <p:spPr/>
        <p:txBody>
          <a:bodyPr/>
          <a:lstStyle/>
          <a:p>
            <a:fld id="{175B49AE-9D1E-45B1-B432-EA3A0D87616B}" type="datetimeFigureOut">
              <a:rPr lang="en-US" smtClean="0"/>
              <a:t>12/24/2019</a:t>
            </a:fld>
            <a:endParaRPr lang="en-US"/>
          </a:p>
        </p:txBody>
      </p:sp>
      <p:sp>
        <p:nvSpPr>
          <p:cNvPr id="3" name="Footer Placeholder 2">
            <a:extLst>
              <a:ext uri="{FF2B5EF4-FFF2-40B4-BE49-F238E27FC236}">
                <a16:creationId xmlns:a16="http://schemas.microsoft.com/office/drawing/2014/main" id="{245271DC-29D9-4354-8995-AAD485367F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4BC2D3-457E-4E2D-9B5C-42FFECF4AAF5}"/>
              </a:ext>
            </a:extLst>
          </p:cNvPr>
          <p:cNvSpPr>
            <a:spLocks noGrp="1"/>
          </p:cNvSpPr>
          <p:nvPr>
            <p:ph type="sldNum" sz="quarter" idx="12"/>
          </p:nvPr>
        </p:nvSpPr>
        <p:spPr/>
        <p:txBody>
          <a:bodyPr/>
          <a:lstStyle/>
          <a:p>
            <a:fld id="{91D44217-D47D-45A8-A2EF-FDE1C1D83F54}" type="slidenum">
              <a:rPr lang="en-US" smtClean="0"/>
              <a:t>‹#›</a:t>
            </a:fld>
            <a:endParaRPr lang="en-US"/>
          </a:p>
        </p:txBody>
      </p:sp>
    </p:spTree>
    <p:extLst>
      <p:ext uri="{BB962C8B-B14F-4D97-AF65-F5344CB8AC3E}">
        <p14:creationId xmlns:p14="http://schemas.microsoft.com/office/powerpoint/2010/main" val="365201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607B-1ACF-4791-8F70-014242C825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051FF7-3F93-4AEE-A14B-5537C43E01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16D60C-78E3-4557-9560-E95E7D3D6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18A200-6106-4CE9-AD0F-45ECF5D9EBAC}"/>
              </a:ext>
            </a:extLst>
          </p:cNvPr>
          <p:cNvSpPr>
            <a:spLocks noGrp="1"/>
          </p:cNvSpPr>
          <p:nvPr>
            <p:ph type="dt" sz="half" idx="10"/>
          </p:nvPr>
        </p:nvSpPr>
        <p:spPr/>
        <p:txBody>
          <a:bodyPr/>
          <a:lstStyle/>
          <a:p>
            <a:fld id="{175B49AE-9D1E-45B1-B432-EA3A0D87616B}" type="datetimeFigureOut">
              <a:rPr lang="en-US" smtClean="0"/>
              <a:t>12/24/2019</a:t>
            </a:fld>
            <a:endParaRPr lang="en-US"/>
          </a:p>
        </p:txBody>
      </p:sp>
      <p:sp>
        <p:nvSpPr>
          <p:cNvPr id="6" name="Footer Placeholder 5">
            <a:extLst>
              <a:ext uri="{FF2B5EF4-FFF2-40B4-BE49-F238E27FC236}">
                <a16:creationId xmlns:a16="http://schemas.microsoft.com/office/drawing/2014/main" id="{49E03223-5553-487C-851F-ECCFA1EB86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5EE171-F3C8-4BE1-BF4B-EC8A0702DF68}"/>
              </a:ext>
            </a:extLst>
          </p:cNvPr>
          <p:cNvSpPr>
            <a:spLocks noGrp="1"/>
          </p:cNvSpPr>
          <p:nvPr>
            <p:ph type="sldNum" sz="quarter" idx="12"/>
          </p:nvPr>
        </p:nvSpPr>
        <p:spPr/>
        <p:txBody>
          <a:bodyPr/>
          <a:lstStyle/>
          <a:p>
            <a:fld id="{91D44217-D47D-45A8-A2EF-FDE1C1D83F54}" type="slidenum">
              <a:rPr lang="en-US" smtClean="0"/>
              <a:t>‹#›</a:t>
            </a:fld>
            <a:endParaRPr lang="en-US"/>
          </a:p>
        </p:txBody>
      </p:sp>
    </p:spTree>
    <p:extLst>
      <p:ext uri="{BB962C8B-B14F-4D97-AF65-F5344CB8AC3E}">
        <p14:creationId xmlns:p14="http://schemas.microsoft.com/office/powerpoint/2010/main" val="3674004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B46B-C315-473F-917C-D7AFF83157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340330-3E3F-4755-A2C2-213ED2B716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BDFEC3-D2D2-49D2-9A2A-F28E20192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35686D-6E9B-4D6B-8142-2AA2DC9CE192}"/>
              </a:ext>
            </a:extLst>
          </p:cNvPr>
          <p:cNvSpPr>
            <a:spLocks noGrp="1"/>
          </p:cNvSpPr>
          <p:nvPr>
            <p:ph type="dt" sz="half" idx="10"/>
          </p:nvPr>
        </p:nvSpPr>
        <p:spPr/>
        <p:txBody>
          <a:bodyPr/>
          <a:lstStyle/>
          <a:p>
            <a:fld id="{175B49AE-9D1E-45B1-B432-EA3A0D87616B}" type="datetimeFigureOut">
              <a:rPr lang="en-US" smtClean="0"/>
              <a:t>12/24/2019</a:t>
            </a:fld>
            <a:endParaRPr lang="en-US"/>
          </a:p>
        </p:txBody>
      </p:sp>
      <p:sp>
        <p:nvSpPr>
          <p:cNvPr id="6" name="Footer Placeholder 5">
            <a:extLst>
              <a:ext uri="{FF2B5EF4-FFF2-40B4-BE49-F238E27FC236}">
                <a16:creationId xmlns:a16="http://schemas.microsoft.com/office/drawing/2014/main" id="{580B68DD-5E7E-4799-81B2-0C5EB95F2A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17FCD9-509B-4B0F-82AC-D8EFF0018ADB}"/>
              </a:ext>
            </a:extLst>
          </p:cNvPr>
          <p:cNvSpPr>
            <a:spLocks noGrp="1"/>
          </p:cNvSpPr>
          <p:nvPr>
            <p:ph type="sldNum" sz="quarter" idx="12"/>
          </p:nvPr>
        </p:nvSpPr>
        <p:spPr/>
        <p:txBody>
          <a:bodyPr/>
          <a:lstStyle/>
          <a:p>
            <a:fld id="{91D44217-D47D-45A8-A2EF-FDE1C1D83F54}" type="slidenum">
              <a:rPr lang="en-US" smtClean="0"/>
              <a:t>‹#›</a:t>
            </a:fld>
            <a:endParaRPr lang="en-US"/>
          </a:p>
        </p:txBody>
      </p:sp>
    </p:spTree>
    <p:extLst>
      <p:ext uri="{BB962C8B-B14F-4D97-AF65-F5344CB8AC3E}">
        <p14:creationId xmlns:p14="http://schemas.microsoft.com/office/powerpoint/2010/main" val="1910293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819557-F7B3-4267-B064-874515F9C2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9EB1AE-03EC-407E-BC1B-0613A6828F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D8997-23AE-40EE-990A-9925B95F37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5B49AE-9D1E-45B1-B432-EA3A0D87616B}" type="datetimeFigureOut">
              <a:rPr lang="en-US" smtClean="0"/>
              <a:t>12/24/2019</a:t>
            </a:fld>
            <a:endParaRPr lang="en-US"/>
          </a:p>
        </p:txBody>
      </p:sp>
      <p:sp>
        <p:nvSpPr>
          <p:cNvPr id="5" name="Footer Placeholder 4">
            <a:extLst>
              <a:ext uri="{FF2B5EF4-FFF2-40B4-BE49-F238E27FC236}">
                <a16:creationId xmlns:a16="http://schemas.microsoft.com/office/drawing/2014/main" id="{F7CD6FEF-A7D5-457C-AA3E-1A11DB0693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102FCA-6127-4120-B09C-B07C002BFC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D44217-D47D-45A8-A2EF-FDE1C1D83F54}" type="slidenum">
              <a:rPr lang="en-US" smtClean="0"/>
              <a:t>‹#›</a:t>
            </a:fld>
            <a:endParaRPr lang="en-US"/>
          </a:p>
        </p:txBody>
      </p:sp>
    </p:spTree>
    <p:extLst>
      <p:ext uri="{BB962C8B-B14F-4D97-AF65-F5344CB8AC3E}">
        <p14:creationId xmlns:p14="http://schemas.microsoft.com/office/powerpoint/2010/main" val="3645728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332D-99B3-4F2D-A9FE-4BF37FBFB2CE}"/>
              </a:ext>
            </a:extLst>
          </p:cNvPr>
          <p:cNvSpPr>
            <a:spLocks noGrp="1"/>
          </p:cNvSpPr>
          <p:nvPr>
            <p:ph type="title"/>
          </p:nvPr>
        </p:nvSpPr>
        <p:spPr>
          <a:xfrm>
            <a:off x="889000" y="630936"/>
            <a:ext cx="9855200" cy="1353312"/>
          </a:xfrm>
        </p:spPr>
        <p:txBody>
          <a:bodyPr vert="horz" lIns="91440" tIns="45720" rIns="91440" bIns="45720" rtlCol="0" anchor="b">
            <a:normAutofit/>
          </a:bodyPr>
          <a:lstStyle/>
          <a:p>
            <a:pPr algn="ctr"/>
            <a:r>
              <a:rPr lang="en-US" sz="4000" kern="1200">
                <a:solidFill>
                  <a:schemeClr val="tx1"/>
                </a:solidFill>
                <a:latin typeface="+mj-lt"/>
                <a:ea typeface="+mj-ea"/>
                <a:cs typeface="+mj-cs"/>
              </a:rPr>
              <a:t>SHADOWPIX: Multiple Images from Self Shadowing</a:t>
            </a:r>
            <a:endParaRPr lang="en-US" sz="4000" kern="1200" dirty="0">
              <a:solidFill>
                <a:schemeClr val="tx1"/>
              </a:solidFill>
              <a:latin typeface="+mj-lt"/>
              <a:ea typeface="+mj-ea"/>
              <a:cs typeface="+mj-cs"/>
            </a:endParaRPr>
          </a:p>
        </p:txBody>
      </p:sp>
      <p:sp>
        <p:nvSpPr>
          <p:cNvPr id="4" name="Rectangle 3">
            <a:extLst>
              <a:ext uri="{FF2B5EF4-FFF2-40B4-BE49-F238E27FC236}">
                <a16:creationId xmlns:a16="http://schemas.microsoft.com/office/drawing/2014/main" id="{96409CCF-C23C-47E0-A936-5511A24BE814}"/>
              </a:ext>
            </a:extLst>
          </p:cNvPr>
          <p:cNvSpPr/>
          <p:nvPr/>
        </p:nvSpPr>
        <p:spPr>
          <a:xfrm>
            <a:off x="-43922" y="4352925"/>
            <a:ext cx="12440356" cy="1915760"/>
          </a:xfrm>
          <a:prstGeom prst="rect">
            <a:avLst/>
          </a:prstGeom>
        </p:spPr>
        <p:txBody>
          <a:bodyPr vert="horz" lIns="91440" tIns="45720" rIns="91440" bIns="45720" rtlCol="0" anchor="ctr">
            <a:normAutofit/>
          </a:bodyPr>
          <a:lstStyle/>
          <a:p>
            <a:pPr algn="ctr">
              <a:lnSpc>
                <a:spcPct val="90000"/>
              </a:lnSpc>
              <a:spcAft>
                <a:spcPts val="600"/>
              </a:spcAft>
            </a:pPr>
            <a:r>
              <a:rPr lang="en-US" sz="2200"/>
              <a:t>Amit Bermano	 		Ilya Baran		Marc Alexa		Wojciech Matusk</a:t>
            </a:r>
          </a:p>
          <a:p>
            <a:pPr algn="ctr">
              <a:lnSpc>
                <a:spcPct val="90000"/>
              </a:lnSpc>
              <a:spcAft>
                <a:spcPts val="600"/>
              </a:spcAft>
            </a:pPr>
            <a:r>
              <a:rPr lang="en-US" sz="2200"/>
              <a:t>Disney Research Zürich		ETH Zürich 	TU Berlin 	MIT CSAIL 	Disney Research Boston</a:t>
            </a:r>
            <a:endParaRPr lang="en-US" sz="2200" dirty="0"/>
          </a:p>
        </p:txBody>
      </p:sp>
      <p:pic>
        <p:nvPicPr>
          <p:cNvPr id="6" name="Picture 5">
            <a:extLst>
              <a:ext uri="{FF2B5EF4-FFF2-40B4-BE49-F238E27FC236}">
                <a16:creationId xmlns:a16="http://schemas.microsoft.com/office/drawing/2014/main" id="{1D9570DD-FD5B-4A9F-A0FD-A7E6927FBF0D}"/>
              </a:ext>
            </a:extLst>
          </p:cNvPr>
          <p:cNvPicPr>
            <a:picLocks noChangeAspect="1"/>
          </p:cNvPicPr>
          <p:nvPr/>
        </p:nvPicPr>
        <p:blipFill>
          <a:blip r:embed="rId2"/>
          <a:stretch>
            <a:fillRect/>
          </a:stretch>
        </p:blipFill>
        <p:spPr>
          <a:xfrm>
            <a:off x="3695365" y="2690709"/>
            <a:ext cx="4801270" cy="1476581"/>
          </a:xfrm>
          <a:prstGeom prst="rect">
            <a:avLst/>
          </a:prstGeom>
        </p:spPr>
      </p:pic>
    </p:spTree>
    <p:extLst>
      <p:ext uri="{BB962C8B-B14F-4D97-AF65-F5344CB8AC3E}">
        <p14:creationId xmlns:p14="http://schemas.microsoft.com/office/powerpoint/2010/main" val="268774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C4D5-9DE7-4E71-985F-2C07ADC38D50}"/>
              </a:ext>
            </a:extLst>
          </p:cNvPr>
          <p:cNvSpPr>
            <a:spLocks noGrp="1"/>
          </p:cNvSpPr>
          <p:nvPr>
            <p:ph type="title"/>
          </p:nvPr>
        </p:nvSpPr>
        <p:spPr>
          <a:xfrm>
            <a:off x="456765" y="264277"/>
            <a:ext cx="10515600" cy="1325563"/>
          </a:xfrm>
        </p:spPr>
        <p:txBody>
          <a:bodyPr/>
          <a:lstStyle/>
          <a:p>
            <a:pPr algn="ctr"/>
            <a:r>
              <a:rPr lang="en-US" dirty="0"/>
              <a:t>Local Method Optimization</a:t>
            </a:r>
            <a:br>
              <a:rPr lang="en-US" dirty="0"/>
            </a:br>
            <a:endParaRPr lang="en-US" dirty="0"/>
          </a:p>
        </p:txBody>
      </p:sp>
      <p:pic>
        <p:nvPicPr>
          <p:cNvPr id="5" name="Content Placeholder 4">
            <a:extLst>
              <a:ext uri="{FF2B5EF4-FFF2-40B4-BE49-F238E27FC236}">
                <a16:creationId xmlns:a16="http://schemas.microsoft.com/office/drawing/2014/main" id="{71920434-F2AB-4566-991C-FE509D070705}"/>
              </a:ext>
            </a:extLst>
          </p:cNvPr>
          <p:cNvPicPr>
            <a:picLocks noGrp="1" noChangeAspect="1"/>
          </p:cNvPicPr>
          <p:nvPr>
            <p:ph idx="1"/>
          </p:nvPr>
        </p:nvPicPr>
        <p:blipFill rotWithShape="1">
          <a:blip r:embed="rId3"/>
          <a:srcRect b="39698"/>
          <a:stretch/>
        </p:blipFill>
        <p:spPr>
          <a:xfrm>
            <a:off x="742217" y="1364773"/>
            <a:ext cx="1941628" cy="780557"/>
          </a:xfrm>
          <a:prstGeom prst="rect">
            <a:avLst/>
          </a:prstGeom>
        </p:spPr>
      </p:pic>
      <p:pic>
        <p:nvPicPr>
          <p:cNvPr id="3" name="Picture 2">
            <a:extLst>
              <a:ext uri="{FF2B5EF4-FFF2-40B4-BE49-F238E27FC236}">
                <a16:creationId xmlns:a16="http://schemas.microsoft.com/office/drawing/2014/main" id="{3986B673-EEB7-452D-BF68-A1F171D88227}"/>
              </a:ext>
            </a:extLst>
          </p:cNvPr>
          <p:cNvPicPr>
            <a:picLocks noChangeAspect="1"/>
          </p:cNvPicPr>
          <p:nvPr/>
        </p:nvPicPr>
        <p:blipFill>
          <a:blip r:embed="rId4"/>
          <a:stretch>
            <a:fillRect/>
          </a:stretch>
        </p:blipFill>
        <p:spPr>
          <a:xfrm>
            <a:off x="3237575" y="1760943"/>
            <a:ext cx="2447925" cy="581025"/>
          </a:xfrm>
          <a:prstGeom prst="rect">
            <a:avLst/>
          </a:prstGeom>
        </p:spPr>
      </p:pic>
      <p:sp>
        <p:nvSpPr>
          <p:cNvPr id="4" name="Right Brace 3">
            <a:extLst>
              <a:ext uri="{FF2B5EF4-FFF2-40B4-BE49-F238E27FC236}">
                <a16:creationId xmlns:a16="http://schemas.microsoft.com/office/drawing/2014/main" id="{E8133606-3AFF-44C4-920E-A801F24A37E6}"/>
              </a:ext>
            </a:extLst>
          </p:cNvPr>
          <p:cNvSpPr/>
          <p:nvPr/>
        </p:nvSpPr>
        <p:spPr>
          <a:xfrm>
            <a:off x="2793408" y="1511766"/>
            <a:ext cx="413657" cy="1325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E973314-BEA7-4875-8252-47FB50CCC201}"/>
              </a:ext>
            </a:extLst>
          </p:cNvPr>
          <p:cNvSpPr txBox="1"/>
          <p:nvPr/>
        </p:nvSpPr>
        <p:spPr>
          <a:xfrm>
            <a:off x="827211" y="2170324"/>
            <a:ext cx="1771639" cy="369332"/>
          </a:xfrm>
          <a:prstGeom prst="rect">
            <a:avLst/>
          </a:prstGeom>
          <a:noFill/>
        </p:spPr>
        <p:txBody>
          <a:bodyPr wrap="none" rtlCol="0">
            <a:spAutoFit/>
          </a:bodyPr>
          <a:lstStyle/>
          <a:p>
            <a:r>
              <a:rPr lang="en-US" dirty="0" err="1"/>
              <a:t>r</a:t>
            </a:r>
            <a:r>
              <a:rPr lang="en-US" baseline="-25000" dirty="0" err="1"/>
              <a:t>ij</a:t>
            </a:r>
            <a:r>
              <a:rPr lang="en-US" baseline="-25000" dirty="0"/>
              <a:t> </a:t>
            </a:r>
            <a:r>
              <a:rPr lang="en-US" dirty="0"/>
              <a:t>&lt; min(</a:t>
            </a:r>
            <a:r>
              <a:rPr lang="en-US" dirty="0" err="1"/>
              <a:t>u</a:t>
            </a:r>
            <a:r>
              <a:rPr lang="en-US" baseline="-25000" dirty="0" err="1"/>
              <a:t>i,j</a:t>
            </a:r>
            <a:r>
              <a:rPr lang="en-US" dirty="0"/>
              <a:t>, u</a:t>
            </a:r>
            <a:r>
              <a:rPr lang="en-US" baseline="-25000" dirty="0"/>
              <a:t>i+1,j</a:t>
            </a:r>
            <a:r>
              <a:rPr lang="en-US" dirty="0"/>
              <a:t>)</a:t>
            </a:r>
          </a:p>
        </p:txBody>
      </p:sp>
      <p:sp>
        <p:nvSpPr>
          <p:cNvPr id="29" name="Rectangle 28">
            <a:extLst>
              <a:ext uri="{FF2B5EF4-FFF2-40B4-BE49-F238E27FC236}">
                <a16:creationId xmlns:a16="http://schemas.microsoft.com/office/drawing/2014/main" id="{16AB234A-401B-41AF-9574-4A6F8DC1E36A}"/>
              </a:ext>
            </a:extLst>
          </p:cNvPr>
          <p:cNvSpPr/>
          <p:nvPr/>
        </p:nvSpPr>
        <p:spPr>
          <a:xfrm>
            <a:off x="410867" y="2563648"/>
            <a:ext cx="1992853" cy="369332"/>
          </a:xfrm>
          <a:prstGeom prst="rect">
            <a:avLst/>
          </a:prstGeom>
        </p:spPr>
        <p:txBody>
          <a:bodyPr wrap="none">
            <a:spAutoFit/>
          </a:bodyPr>
          <a:lstStyle/>
          <a:p>
            <a:pPr lvl="1"/>
            <a:r>
              <a:rPr lang="en-US" dirty="0"/>
              <a:t>|</a:t>
            </a:r>
            <a:r>
              <a:rPr lang="en-US" dirty="0" err="1"/>
              <a:t>u</a:t>
            </a:r>
            <a:r>
              <a:rPr lang="en-US" baseline="-25000" dirty="0" err="1"/>
              <a:t>i,j</a:t>
            </a:r>
            <a:r>
              <a:rPr lang="en-US" baseline="-25000" dirty="0"/>
              <a:t> </a:t>
            </a:r>
            <a:r>
              <a:rPr lang="en-US" dirty="0"/>
              <a:t>− u</a:t>
            </a:r>
            <a:r>
              <a:rPr lang="en-US" baseline="-25000" dirty="0"/>
              <a:t>i+1,j</a:t>
            </a:r>
            <a:r>
              <a:rPr lang="en-US" dirty="0"/>
              <a:t>| &lt; s</a:t>
            </a:r>
          </a:p>
        </p:txBody>
      </p:sp>
      <p:sp>
        <p:nvSpPr>
          <p:cNvPr id="34" name="TextBox 33">
            <a:extLst>
              <a:ext uri="{FF2B5EF4-FFF2-40B4-BE49-F238E27FC236}">
                <a16:creationId xmlns:a16="http://schemas.microsoft.com/office/drawing/2014/main" id="{E0C886BE-F939-41D9-8A85-79A1B0D14399}"/>
              </a:ext>
            </a:extLst>
          </p:cNvPr>
          <p:cNvSpPr txBox="1"/>
          <p:nvPr/>
        </p:nvSpPr>
        <p:spPr>
          <a:xfrm>
            <a:off x="3736242" y="2267066"/>
            <a:ext cx="1450590" cy="369332"/>
          </a:xfrm>
          <a:prstGeom prst="rect">
            <a:avLst/>
          </a:prstGeom>
          <a:noFill/>
        </p:spPr>
        <p:txBody>
          <a:bodyPr wrap="none" rtlCol="0">
            <a:spAutoFit/>
          </a:bodyPr>
          <a:lstStyle/>
          <a:p>
            <a:r>
              <a:rPr lang="en-US" dirty="0"/>
              <a:t>First scan line</a:t>
            </a:r>
          </a:p>
        </p:txBody>
      </p:sp>
      <p:sp>
        <p:nvSpPr>
          <p:cNvPr id="36" name="TextBox 35">
            <a:extLst>
              <a:ext uri="{FF2B5EF4-FFF2-40B4-BE49-F238E27FC236}">
                <a16:creationId xmlns:a16="http://schemas.microsoft.com/office/drawing/2014/main" id="{22BC8899-535B-4E8E-B566-E314871894EE}"/>
              </a:ext>
            </a:extLst>
          </p:cNvPr>
          <p:cNvSpPr txBox="1"/>
          <p:nvPr/>
        </p:nvSpPr>
        <p:spPr>
          <a:xfrm>
            <a:off x="410867" y="4370486"/>
            <a:ext cx="1141107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just walk along a scan line, starting at u</a:t>
            </a:r>
            <a:r>
              <a:rPr lang="en-US" baseline="-25000" dirty="0"/>
              <a:t>0,j </a:t>
            </a:r>
            <a:r>
              <a:rPr lang="en-US" dirty="0"/>
              <a:t>and determine the values of </a:t>
            </a:r>
            <a:r>
              <a:rPr lang="en-US" dirty="0" err="1"/>
              <a:t>u</a:t>
            </a:r>
            <a:r>
              <a:rPr lang="en-US" baseline="-25000" dirty="0" err="1"/>
              <a:t>i,j</a:t>
            </a:r>
            <a:r>
              <a:rPr lang="en-US" dirty="0"/>
              <a:t>.</a:t>
            </a:r>
          </a:p>
          <a:p>
            <a:pPr marL="285750" indent="-285750">
              <a:buFont typeface="Arial" panose="020B0604020202020204" pitchFamily="34" charset="0"/>
              <a:buChar char="•"/>
            </a:pPr>
            <a:r>
              <a:rPr lang="en-US" dirty="0"/>
              <a:t>As we would like to minimize the height, we pick u</a:t>
            </a:r>
            <a:r>
              <a:rPr lang="en-US" baseline="-25000" dirty="0"/>
              <a:t>0,0</a:t>
            </a:r>
            <a:r>
              <a:rPr lang="en-US" dirty="0"/>
              <a:t> = 0 and incrementally pick u</a:t>
            </a:r>
            <a:r>
              <a:rPr lang="en-US" baseline="-25000" dirty="0"/>
              <a:t>0,j </a:t>
            </a:r>
            <a:r>
              <a:rPr lang="en-US" dirty="0"/>
              <a:t>to  be the smallest nonnegative value that still satisfies the inequality for all </a:t>
            </a:r>
            <a:r>
              <a:rPr lang="en-US" dirty="0" err="1"/>
              <a:t>i</a:t>
            </a:r>
            <a:r>
              <a:rPr lang="en-US" dirty="0"/>
              <a:t>.</a:t>
            </a:r>
          </a:p>
          <a:p>
            <a:pPr marL="285750" indent="-285750">
              <a:buFont typeface="Arial" panose="020B0604020202020204" pitchFamily="34" charset="0"/>
              <a:buChar char="•"/>
            </a:pPr>
            <a:r>
              <a:rPr lang="en-US" dirty="0"/>
              <a:t>In this setup, no degrees of freedom are left for a fourth image.</a:t>
            </a:r>
          </a:p>
          <a:p>
            <a:pPr marL="285750" indent="-285750">
              <a:buFont typeface="Arial" panose="020B0604020202020204" pitchFamily="34" charset="0"/>
              <a:buChar char="•"/>
            </a:pPr>
            <a:r>
              <a:rPr lang="en-US" dirty="0"/>
              <a:t>This method can reproduce any three images for the idealized case of an orthographic viewer and unconstrained height differences.</a:t>
            </a:r>
          </a:p>
        </p:txBody>
      </p:sp>
      <p:sp>
        <p:nvSpPr>
          <p:cNvPr id="6" name="TextBox 5">
            <a:extLst>
              <a:ext uri="{FF2B5EF4-FFF2-40B4-BE49-F238E27FC236}">
                <a16:creationId xmlns:a16="http://schemas.microsoft.com/office/drawing/2014/main" id="{4BA6C557-E5F1-4D24-8824-853BD2FC0C1F}"/>
              </a:ext>
            </a:extLst>
          </p:cNvPr>
          <p:cNvSpPr txBox="1"/>
          <p:nvPr/>
        </p:nvSpPr>
        <p:spPr>
          <a:xfrm>
            <a:off x="5321147" y="3014468"/>
            <a:ext cx="6635112" cy="923330"/>
          </a:xfrm>
          <a:prstGeom prst="rect">
            <a:avLst/>
          </a:prstGeom>
          <a:noFill/>
        </p:spPr>
        <p:txBody>
          <a:bodyPr wrap="square" rtlCol="0">
            <a:spAutoFit/>
          </a:bodyPr>
          <a:lstStyle/>
          <a:p>
            <a:r>
              <a:rPr lang="en-US" dirty="0"/>
              <a:t>The height increase is necessary to prevent a part of the surface closer to the +y light direction from shadowing a part of the surface farther from the light direction</a:t>
            </a:r>
          </a:p>
        </p:txBody>
      </p:sp>
      <p:sp>
        <p:nvSpPr>
          <p:cNvPr id="7" name="TextBox 6">
            <a:extLst>
              <a:ext uri="{FF2B5EF4-FFF2-40B4-BE49-F238E27FC236}">
                <a16:creationId xmlns:a16="http://schemas.microsoft.com/office/drawing/2014/main" id="{1EE1194F-A694-42BA-B0E7-48DF337218C9}"/>
              </a:ext>
            </a:extLst>
          </p:cNvPr>
          <p:cNvSpPr txBox="1"/>
          <p:nvPr/>
        </p:nvSpPr>
        <p:spPr>
          <a:xfrm>
            <a:off x="827211" y="3291467"/>
            <a:ext cx="949299" cy="369332"/>
          </a:xfrm>
          <a:prstGeom prst="rect">
            <a:avLst/>
          </a:prstGeom>
          <a:noFill/>
        </p:spPr>
        <p:txBody>
          <a:bodyPr wrap="none" rtlCol="0">
            <a:spAutoFit/>
          </a:bodyPr>
          <a:lstStyle/>
          <a:p>
            <a:r>
              <a:rPr lang="en-US" dirty="0" err="1"/>
              <a:t>r</a:t>
            </a:r>
            <a:r>
              <a:rPr lang="en-US" baseline="-25000" dirty="0" err="1"/>
              <a:t>i,j</a:t>
            </a:r>
            <a:r>
              <a:rPr lang="en-US" baseline="-25000" dirty="0"/>
              <a:t> </a:t>
            </a:r>
            <a:r>
              <a:rPr lang="en-US" dirty="0"/>
              <a:t>≤ v</a:t>
            </a:r>
            <a:r>
              <a:rPr lang="en-US" baseline="-25000" dirty="0"/>
              <a:t>i,j+1</a:t>
            </a:r>
            <a:endParaRPr lang="en-US" dirty="0"/>
          </a:p>
        </p:txBody>
      </p:sp>
      <p:sp>
        <p:nvSpPr>
          <p:cNvPr id="9" name="Right Brace 8">
            <a:extLst>
              <a:ext uri="{FF2B5EF4-FFF2-40B4-BE49-F238E27FC236}">
                <a16:creationId xmlns:a16="http://schemas.microsoft.com/office/drawing/2014/main" id="{F3583104-C926-4307-A895-6D82668CDF38}"/>
              </a:ext>
            </a:extLst>
          </p:cNvPr>
          <p:cNvSpPr/>
          <p:nvPr/>
        </p:nvSpPr>
        <p:spPr>
          <a:xfrm>
            <a:off x="1918427" y="3291467"/>
            <a:ext cx="131623" cy="3833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Picture 16">
            <a:extLst>
              <a:ext uri="{FF2B5EF4-FFF2-40B4-BE49-F238E27FC236}">
                <a16:creationId xmlns:a16="http://schemas.microsoft.com/office/drawing/2014/main" id="{94AD0D77-F584-4E62-A3CD-808AB213DA25}"/>
              </a:ext>
            </a:extLst>
          </p:cNvPr>
          <p:cNvPicPr>
            <a:picLocks noChangeAspect="1"/>
          </p:cNvPicPr>
          <p:nvPr/>
        </p:nvPicPr>
        <p:blipFill>
          <a:blip r:embed="rId5"/>
          <a:stretch>
            <a:fillRect/>
          </a:stretch>
        </p:blipFill>
        <p:spPr>
          <a:xfrm>
            <a:off x="2194936" y="3172760"/>
            <a:ext cx="2981325" cy="533400"/>
          </a:xfrm>
          <a:prstGeom prst="rect">
            <a:avLst/>
          </a:prstGeom>
        </p:spPr>
      </p:pic>
    </p:spTree>
    <p:extLst>
      <p:ext uri="{BB962C8B-B14F-4D97-AF65-F5344CB8AC3E}">
        <p14:creationId xmlns:p14="http://schemas.microsoft.com/office/powerpoint/2010/main" val="4162630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9FFA-0F2B-4105-BA7E-DC602F5B3489}"/>
              </a:ext>
            </a:extLst>
          </p:cNvPr>
          <p:cNvSpPr>
            <a:spLocks noGrp="1"/>
          </p:cNvSpPr>
          <p:nvPr>
            <p:ph type="title"/>
          </p:nvPr>
        </p:nvSpPr>
        <p:spPr/>
        <p:txBody>
          <a:bodyPr/>
          <a:lstStyle/>
          <a:p>
            <a:pPr algn="ctr"/>
            <a:r>
              <a:rPr lang="en-US" dirty="0"/>
              <a:t>Local Method - Non-Ideal Settings</a:t>
            </a:r>
          </a:p>
        </p:txBody>
      </p:sp>
      <p:sp>
        <p:nvSpPr>
          <p:cNvPr id="3" name="Content Placeholder 2">
            <a:extLst>
              <a:ext uri="{FF2B5EF4-FFF2-40B4-BE49-F238E27FC236}">
                <a16:creationId xmlns:a16="http://schemas.microsoft.com/office/drawing/2014/main" id="{DFA900FE-B96A-44D2-A423-B42D87CA2076}"/>
              </a:ext>
            </a:extLst>
          </p:cNvPr>
          <p:cNvSpPr>
            <a:spLocks noGrp="1"/>
          </p:cNvSpPr>
          <p:nvPr>
            <p:ph idx="1"/>
          </p:nvPr>
        </p:nvSpPr>
        <p:spPr>
          <a:xfrm>
            <a:off x="838200" y="2261937"/>
            <a:ext cx="10515600" cy="3915026"/>
          </a:xfrm>
        </p:spPr>
        <p:txBody>
          <a:bodyPr/>
          <a:lstStyle/>
          <a:p>
            <a:r>
              <a:rPr lang="en-US" dirty="0"/>
              <a:t>Viewer is at a finite distance (perspective view)</a:t>
            </a:r>
          </a:p>
          <a:p>
            <a:r>
              <a:rPr lang="en-US" dirty="0"/>
              <a:t>There are practical limitations of the construction process</a:t>
            </a:r>
          </a:p>
          <a:p>
            <a:r>
              <a:rPr lang="en-US" dirty="0"/>
              <a:t>Too tall to be usable</a:t>
            </a:r>
          </a:p>
        </p:txBody>
      </p:sp>
      <p:pic>
        <p:nvPicPr>
          <p:cNvPr id="4" name="Picture 3">
            <a:extLst>
              <a:ext uri="{FF2B5EF4-FFF2-40B4-BE49-F238E27FC236}">
                <a16:creationId xmlns:a16="http://schemas.microsoft.com/office/drawing/2014/main" id="{147458FA-9891-461C-B035-519B8AEF77CA}"/>
              </a:ext>
            </a:extLst>
          </p:cNvPr>
          <p:cNvPicPr>
            <a:picLocks noChangeAspect="1"/>
          </p:cNvPicPr>
          <p:nvPr/>
        </p:nvPicPr>
        <p:blipFill>
          <a:blip r:embed="rId2"/>
          <a:stretch>
            <a:fillRect/>
          </a:stretch>
        </p:blipFill>
        <p:spPr>
          <a:xfrm>
            <a:off x="7461624" y="3632429"/>
            <a:ext cx="3511175" cy="2241357"/>
          </a:xfrm>
          <a:prstGeom prst="rect">
            <a:avLst/>
          </a:prstGeom>
        </p:spPr>
      </p:pic>
    </p:spTree>
    <p:extLst>
      <p:ext uri="{BB962C8B-B14F-4D97-AF65-F5344CB8AC3E}">
        <p14:creationId xmlns:p14="http://schemas.microsoft.com/office/powerpoint/2010/main" val="177605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EF6D9-CAA9-4E14-B48B-4287D16EF17B}"/>
              </a:ext>
            </a:extLst>
          </p:cNvPr>
          <p:cNvSpPr>
            <a:spLocks noGrp="1"/>
          </p:cNvSpPr>
          <p:nvPr>
            <p:ph type="title"/>
          </p:nvPr>
        </p:nvSpPr>
        <p:spPr>
          <a:xfrm>
            <a:off x="638275" y="72230"/>
            <a:ext cx="10515600" cy="1325563"/>
          </a:xfrm>
        </p:spPr>
        <p:txBody>
          <a:bodyPr/>
          <a:lstStyle/>
          <a:p>
            <a:pPr algn="ctr"/>
            <a:r>
              <a:rPr lang="en-US" dirty="0"/>
              <a:t>Local Method – Chamfering Overview</a:t>
            </a:r>
          </a:p>
        </p:txBody>
      </p:sp>
      <p:sp>
        <p:nvSpPr>
          <p:cNvPr id="3" name="Content Placeholder 2">
            <a:extLst>
              <a:ext uri="{FF2B5EF4-FFF2-40B4-BE49-F238E27FC236}">
                <a16:creationId xmlns:a16="http://schemas.microsoft.com/office/drawing/2014/main" id="{1DF61FBB-824E-44B4-B996-EBA5BE926514}"/>
              </a:ext>
            </a:extLst>
          </p:cNvPr>
          <p:cNvSpPr>
            <a:spLocks noGrp="1"/>
          </p:cNvSpPr>
          <p:nvPr>
            <p:ph idx="1"/>
          </p:nvPr>
        </p:nvSpPr>
        <p:spPr>
          <a:xfrm>
            <a:off x="638275" y="1690688"/>
            <a:ext cx="7795661" cy="4351338"/>
          </a:xfrm>
        </p:spPr>
        <p:txBody>
          <a:bodyPr>
            <a:normAutofit fontScale="92500" lnSpcReduction="10000"/>
          </a:bodyPr>
          <a:lstStyle/>
          <a:p>
            <a:r>
              <a:rPr lang="en-US" dirty="0"/>
              <a:t>We need to limit variation in height</a:t>
            </a:r>
          </a:p>
          <a:p>
            <a:r>
              <a:rPr lang="en-US" dirty="0"/>
              <a:t>Additional height constraints to limit variation may be added</a:t>
            </a:r>
          </a:p>
          <a:p>
            <a:pPr lvl="1"/>
            <a:r>
              <a:rPr lang="en-US" dirty="0"/>
              <a:t>DOF in the pixel model is too small to improve significantly. </a:t>
            </a:r>
          </a:p>
          <a:p>
            <a:r>
              <a:rPr lang="en-US" dirty="0"/>
              <a:t>Chamfers to the +x and −x edges are added</a:t>
            </a:r>
          </a:p>
          <a:p>
            <a:pPr lvl="1"/>
            <a:r>
              <a:rPr lang="en-US" dirty="0"/>
              <a:t>Results with a maximum height of ~1 cm for an 20x20cm image.</a:t>
            </a:r>
          </a:p>
          <a:p>
            <a:r>
              <a:rPr lang="en-US" dirty="0"/>
              <a:t>Additional degrees of freedom that affect the +x and −x images independently.</a:t>
            </a:r>
          </a:p>
          <a:p>
            <a:r>
              <a:rPr lang="en-US" dirty="0"/>
              <a:t>Contradict the assumption of a parallel surface</a:t>
            </a:r>
          </a:p>
          <a:p>
            <a:pPr lvl="1"/>
            <a:r>
              <a:rPr lang="en-US" dirty="0"/>
              <a:t>Using a 3D printer their reflectance behaves as expected.</a:t>
            </a:r>
          </a:p>
        </p:txBody>
      </p:sp>
      <p:pic>
        <p:nvPicPr>
          <p:cNvPr id="4" name="Picture 3">
            <a:extLst>
              <a:ext uri="{FF2B5EF4-FFF2-40B4-BE49-F238E27FC236}">
                <a16:creationId xmlns:a16="http://schemas.microsoft.com/office/drawing/2014/main" id="{F460102C-3BA0-4A36-8C57-7927BBA716FD}"/>
              </a:ext>
            </a:extLst>
          </p:cNvPr>
          <p:cNvPicPr>
            <a:picLocks noChangeAspect="1"/>
          </p:cNvPicPr>
          <p:nvPr/>
        </p:nvPicPr>
        <p:blipFill>
          <a:blip r:embed="rId2"/>
          <a:stretch>
            <a:fillRect/>
          </a:stretch>
        </p:blipFill>
        <p:spPr>
          <a:xfrm>
            <a:off x="8433936" y="1932782"/>
            <a:ext cx="3467100" cy="1933575"/>
          </a:xfrm>
          <a:prstGeom prst="rect">
            <a:avLst/>
          </a:prstGeom>
        </p:spPr>
      </p:pic>
    </p:spTree>
    <p:extLst>
      <p:ext uri="{BB962C8B-B14F-4D97-AF65-F5344CB8AC3E}">
        <p14:creationId xmlns:p14="http://schemas.microsoft.com/office/powerpoint/2010/main" val="3932406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B7C569-58AE-46D4-9761-9BC4D1045BE5}"/>
              </a:ext>
            </a:extLst>
          </p:cNvPr>
          <p:cNvSpPr txBox="1"/>
          <p:nvPr/>
        </p:nvSpPr>
        <p:spPr>
          <a:xfrm>
            <a:off x="279635" y="1933395"/>
            <a:ext cx="7229856"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Chamfers are parallel to the opposite light directions</a:t>
            </a:r>
          </a:p>
          <a:p>
            <a:pPr marL="285750" indent="-285750">
              <a:buFont typeface="Arial" panose="020B0604020202020204" pitchFamily="34" charset="0"/>
              <a:buChar char="•"/>
            </a:pPr>
            <a:r>
              <a:rPr lang="en-US" sz="2400" dirty="0"/>
              <a:t>Chamfer lit by only one direction</a:t>
            </a:r>
          </a:p>
          <a:p>
            <a:pPr marL="285750" indent="-285750">
              <a:buFont typeface="Arial" panose="020B0604020202020204" pitchFamily="34" charset="0"/>
              <a:buChar char="•"/>
            </a:pPr>
            <a:r>
              <a:rPr lang="en-US" sz="2400" dirty="0"/>
              <a:t>Chamfers potentially lit and are brighter than the base of the pixel because their normal is closer to the light directions.</a:t>
            </a:r>
          </a:p>
          <a:p>
            <a:pPr marL="285750" indent="-285750">
              <a:buFont typeface="Arial" panose="020B0604020202020204" pitchFamily="34" charset="0"/>
              <a:buChar char="•"/>
            </a:pPr>
            <a:r>
              <a:rPr lang="en-US" sz="2400" dirty="0"/>
              <a:t>Shorten the shadows of their respective lights.</a:t>
            </a:r>
          </a:p>
          <a:p>
            <a:pPr marL="285750" indent="-285750">
              <a:buFont typeface="Arial" panose="020B0604020202020204" pitchFamily="34" charset="0"/>
              <a:buChar char="•"/>
            </a:pPr>
            <a:r>
              <a:rPr lang="en-US" sz="2400" dirty="0"/>
              <a:t>Increasing c</a:t>
            </a:r>
            <a:r>
              <a:rPr lang="en-US" sz="2400" baseline="30000" dirty="0"/>
              <a:t>−</a:t>
            </a:r>
            <a:r>
              <a:rPr lang="en-US" sz="2400" baseline="-25000" dirty="0" err="1"/>
              <a:t>i,j</a:t>
            </a:r>
            <a:r>
              <a:rPr lang="en-US" sz="2400" dirty="0"/>
              <a:t>:</a:t>
            </a:r>
          </a:p>
          <a:p>
            <a:pPr marL="742950" lvl="1" indent="-285750">
              <a:buFont typeface="Arial" panose="020B0604020202020204" pitchFamily="34" charset="0"/>
              <a:buChar char="•"/>
            </a:pPr>
            <a:r>
              <a:rPr lang="en-US" sz="2400" dirty="0"/>
              <a:t>brightens the </a:t>
            </a:r>
            <a:r>
              <a:rPr lang="en-US" sz="2400" dirty="0" err="1"/>
              <a:t>i,j</a:t>
            </a:r>
            <a:r>
              <a:rPr lang="en-US" sz="2400" dirty="0"/>
              <a:t> pixel when lit by the −x light</a:t>
            </a:r>
          </a:p>
          <a:p>
            <a:pPr marL="742950" lvl="1" indent="-285750">
              <a:buFont typeface="Arial" panose="020B0604020202020204" pitchFamily="34" charset="0"/>
              <a:buChar char="•"/>
            </a:pPr>
            <a:r>
              <a:rPr lang="en-US" sz="2400" dirty="0"/>
              <a:t>has no effect on the +x light configuration.</a:t>
            </a:r>
          </a:p>
          <a:p>
            <a:pPr marL="285750" indent="-285750">
              <a:buFont typeface="Arial" panose="020B0604020202020204" pitchFamily="34" charset="0"/>
              <a:buChar char="•"/>
            </a:pPr>
            <a:endParaRPr lang="en-US" sz="2400" dirty="0"/>
          </a:p>
        </p:txBody>
      </p:sp>
      <p:grpSp>
        <p:nvGrpSpPr>
          <p:cNvPr id="8" name="Group 7">
            <a:extLst>
              <a:ext uri="{FF2B5EF4-FFF2-40B4-BE49-F238E27FC236}">
                <a16:creationId xmlns:a16="http://schemas.microsoft.com/office/drawing/2014/main" id="{EA26A334-68BD-4656-B41C-881658C5B6D5}"/>
              </a:ext>
            </a:extLst>
          </p:cNvPr>
          <p:cNvGrpSpPr/>
          <p:nvPr/>
        </p:nvGrpSpPr>
        <p:grpSpPr>
          <a:xfrm>
            <a:off x="7710603" y="2062490"/>
            <a:ext cx="4115887" cy="2638425"/>
            <a:chOff x="7911715" y="483947"/>
            <a:chExt cx="4115887" cy="2638425"/>
          </a:xfrm>
        </p:grpSpPr>
        <p:pic>
          <p:nvPicPr>
            <p:cNvPr id="2" name="Picture 1">
              <a:extLst>
                <a:ext uri="{FF2B5EF4-FFF2-40B4-BE49-F238E27FC236}">
                  <a16:creationId xmlns:a16="http://schemas.microsoft.com/office/drawing/2014/main" id="{FB8B1FF8-030A-4628-8A22-32842B18EB79}"/>
                </a:ext>
              </a:extLst>
            </p:cNvPr>
            <p:cNvPicPr>
              <a:picLocks noChangeAspect="1"/>
            </p:cNvPicPr>
            <p:nvPr/>
          </p:nvPicPr>
          <p:blipFill>
            <a:blip r:embed="rId3"/>
            <a:stretch>
              <a:fillRect/>
            </a:stretch>
          </p:blipFill>
          <p:spPr>
            <a:xfrm>
              <a:off x="7911715" y="483947"/>
              <a:ext cx="3914775" cy="2638425"/>
            </a:xfrm>
            <a:prstGeom prst="rect">
              <a:avLst/>
            </a:prstGeom>
          </p:spPr>
        </p:pic>
        <p:sp>
          <p:nvSpPr>
            <p:cNvPr id="7" name="TextBox 6">
              <a:extLst>
                <a:ext uri="{FF2B5EF4-FFF2-40B4-BE49-F238E27FC236}">
                  <a16:creationId xmlns:a16="http://schemas.microsoft.com/office/drawing/2014/main" id="{D700B4B3-2232-4046-BA53-21BDB28134BA}"/>
                </a:ext>
              </a:extLst>
            </p:cNvPr>
            <p:cNvSpPr txBox="1"/>
            <p:nvPr/>
          </p:nvSpPr>
          <p:spPr>
            <a:xfrm>
              <a:off x="11557602" y="2460495"/>
              <a:ext cx="470000" cy="369332"/>
            </a:xfrm>
            <a:prstGeom prst="rect">
              <a:avLst/>
            </a:prstGeom>
            <a:noFill/>
          </p:spPr>
          <p:txBody>
            <a:bodyPr wrap="none" rtlCol="0">
              <a:spAutoFit/>
            </a:bodyPr>
            <a:lstStyle/>
            <a:p>
              <a:r>
                <a:rPr lang="en-US" dirty="0"/>
                <a:t>= 0</a:t>
              </a:r>
            </a:p>
          </p:txBody>
        </p:sp>
      </p:grpSp>
      <p:sp>
        <p:nvSpPr>
          <p:cNvPr id="10" name="Title 1">
            <a:extLst>
              <a:ext uri="{FF2B5EF4-FFF2-40B4-BE49-F238E27FC236}">
                <a16:creationId xmlns:a16="http://schemas.microsoft.com/office/drawing/2014/main" id="{6CC158D5-7C94-4E7E-9361-038F36AAA919}"/>
              </a:ext>
            </a:extLst>
          </p:cNvPr>
          <p:cNvSpPr>
            <a:spLocks noGrp="1"/>
          </p:cNvSpPr>
          <p:nvPr>
            <p:ph type="title"/>
          </p:nvPr>
        </p:nvSpPr>
        <p:spPr>
          <a:xfrm>
            <a:off x="638275" y="72230"/>
            <a:ext cx="10515600" cy="1325563"/>
          </a:xfrm>
        </p:spPr>
        <p:txBody>
          <a:bodyPr/>
          <a:lstStyle/>
          <a:p>
            <a:pPr algn="ctr"/>
            <a:r>
              <a:rPr lang="en-US" dirty="0"/>
              <a:t>Local Method – Chamfering Overview (2)</a:t>
            </a:r>
          </a:p>
        </p:txBody>
      </p:sp>
    </p:spTree>
    <p:extLst>
      <p:ext uri="{BB962C8B-B14F-4D97-AF65-F5344CB8AC3E}">
        <p14:creationId xmlns:p14="http://schemas.microsoft.com/office/powerpoint/2010/main" val="1238360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3D7E6-946F-4399-9D32-0683D9B0BB15}"/>
              </a:ext>
            </a:extLst>
          </p:cNvPr>
          <p:cNvPicPr>
            <a:picLocks noChangeAspect="1"/>
          </p:cNvPicPr>
          <p:nvPr/>
        </p:nvPicPr>
        <p:blipFill>
          <a:blip r:embed="rId2"/>
          <a:stretch>
            <a:fillRect/>
          </a:stretch>
        </p:blipFill>
        <p:spPr>
          <a:xfrm>
            <a:off x="3803923" y="1481193"/>
            <a:ext cx="3438525" cy="828675"/>
          </a:xfrm>
          <a:prstGeom prst="rect">
            <a:avLst/>
          </a:prstGeom>
        </p:spPr>
      </p:pic>
      <p:sp>
        <p:nvSpPr>
          <p:cNvPr id="6" name="Title 1">
            <a:extLst>
              <a:ext uri="{FF2B5EF4-FFF2-40B4-BE49-F238E27FC236}">
                <a16:creationId xmlns:a16="http://schemas.microsoft.com/office/drawing/2014/main" id="{B178A47B-B8F8-4F7E-BB68-FBD065D97E82}"/>
              </a:ext>
            </a:extLst>
          </p:cNvPr>
          <p:cNvSpPr>
            <a:spLocks noGrp="1"/>
          </p:cNvSpPr>
          <p:nvPr>
            <p:ph type="title"/>
          </p:nvPr>
        </p:nvSpPr>
        <p:spPr>
          <a:xfrm>
            <a:off x="638275" y="72230"/>
            <a:ext cx="10515600" cy="1325563"/>
          </a:xfrm>
        </p:spPr>
        <p:txBody>
          <a:bodyPr/>
          <a:lstStyle/>
          <a:p>
            <a:pPr algn="ctr"/>
            <a:r>
              <a:rPr lang="en-US" dirty="0"/>
              <a:t>Local Method – Chamfering Optimization</a:t>
            </a:r>
          </a:p>
        </p:txBody>
      </p:sp>
      <p:sp>
        <p:nvSpPr>
          <p:cNvPr id="3" name="TextBox 2">
            <a:extLst>
              <a:ext uri="{FF2B5EF4-FFF2-40B4-BE49-F238E27FC236}">
                <a16:creationId xmlns:a16="http://schemas.microsoft.com/office/drawing/2014/main" id="{2B0B5A59-EF59-48FB-8734-F2DD7B473E6D}"/>
              </a:ext>
            </a:extLst>
          </p:cNvPr>
          <p:cNvSpPr txBox="1"/>
          <p:nvPr/>
        </p:nvSpPr>
        <p:spPr>
          <a:xfrm>
            <a:off x="638275" y="1251284"/>
            <a:ext cx="473206" cy="369332"/>
          </a:xfrm>
          <a:prstGeom prst="rect">
            <a:avLst/>
          </a:prstGeom>
          <a:noFill/>
        </p:spPr>
        <p:txBody>
          <a:bodyPr wrap="none" rtlCol="0">
            <a:spAutoFit/>
          </a:bodyPr>
          <a:lstStyle/>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CDE94A1-8C93-4F05-A814-8A2DEA2F059D}"/>
              </a:ext>
            </a:extLst>
          </p:cNvPr>
          <p:cNvSpPr txBox="1"/>
          <p:nvPr/>
        </p:nvSpPr>
        <p:spPr>
          <a:xfrm>
            <a:off x="343000" y="1714436"/>
            <a:ext cx="6444657"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Suppose we computed row j using</a:t>
            </a:r>
          </a:p>
          <a:p>
            <a:pPr marL="742950" lvl="1" indent="-285750">
              <a:buFont typeface="Arial" panose="020B0604020202020204" pitchFamily="34" charset="0"/>
              <a:buChar char="•"/>
            </a:pPr>
            <a:r>
              <a:rPr lang="en-US" dirty="0"/>
              <a:t>assuming u</a:t>
            </a:r>
            <a:r>
              <a:rPr lang="en-US" baseline="-25000" dirty="0"/>
              <a:t>0,j</a:t>
            </a:r>
            <a:r>
              <a:rPr lang="en-US" dirty="0"/>
              <a:t> = 0.</a:t>
            </a:r>
          </a:p>
          <a:p>
            <a:pPr marL="285750" indent="-285750">
              <a:buFont typeface="Arial" panose="020B0604020202020204" pitchFamily="34" charset="0"/>
              <a:buChar char="•"/>
            </a:pPr>
            <a:r>
              <a:rPr lang="en-US" dirty="0"/>
              <a:t>For each pixel in each row (increasing order):</a:t>
            </a:r>
          </a:p>
          <a:p>
            <a:pPr marL="742950" lvl="1" indent="-285750">
              <a:buFont typeface="Arial" panose="020B0604020202020204" pitchFamily="34" charset="0"/>
              <a:buChar char="•"/>
            </a:pPr>
            <a:r>
              <a:rPr lang="en-US" dirty="0"/>
              <a:t>If r</a:t>
            </a:r>
            <a:r>
              <a:rPr lang="en-US" baseline="-25000" dirty="0"/>
              <a:t>i+1,j </a:t>
            </a:r>
            <a:r>
              <a:rPr lang="en-US" dirty="0"/>
              <a:t>&gt; </a:t>
            </a:r>
            <a:r>
              <a:rPr lang="en-US" dirty="0" err="1"/>
              <a:t>r</a:t>
            </a:r>
            <a:r>
              <a:rPr lang="en-US" baseline="-25000" dirty="0" err="1"/>
              <a:t>i,j</a:t>
            </a:r>
            <a:r>
              <a:rPr lang="en-US" baseline="-25000" dirty="0"/>
              <a:t> </a:t>
            </a:r>
            <a:r>
              <a:rPr lang="en-US" dirty="0"/>
              <a:t>then increase c</a:t>
            </a:r>
            <a:r>
              <a:rPr lang="en-US" baseline="30000" dirty="0"/>
              <a:t>+</a:t>
            </a:r>
            <a:r>
              <a:rPr lang="en-US" baseline="-25000" dirty="0"/>
              <a:t>i+1,j </a:t>
            </a:r>
          </a:p>
          <a:p>
            <a:pPr marL="1200150" lvl="2" indent="-285750">
              <a:buFont typeface="Arial" panose="020B0604020202020204" pitchFamily="34" charset="0"/>
              <a:buChar char="•"/>
            </a:pPr>
            <a:r>
              <a:rPr lang="en-US" dirty="0"/>
              <a:t>brightens pixel i+1,j</a:t>
            </a:r>
            <a:r>
              <a:rPr lang="en-US" baseline="-25000" dirty="0"/>
              <a:t> </a:t>
            </a:r>
            <a:r>
              <a:rPr lang="en-US" dirty="0"/>
              <a:t>lit by the +x light</a:t>
            </a:r>
          </a:p>
          <a:p>
            <a:pPr marL="1200150" lvl="2" indent="-285750">
              <a:buFont typeface="Arial" panose="020B0604020202020204" pitchFamily="34" charset="0"/>
              <a:buChar char="•"/>
            </a:pPr>
            <a:r>
              <a:rPr lang="en-US" dirty="0"/>
              <a:t>allowing to lower r</a:t>
            </a:r>
            <a:r>
              <a:rPr lang="en-US" baseline="-25000" dirty="0"/>
              <a:t>i+1,j</a:t>
            </a:r>
            <a:r>
              <a:rPr lang="en-US" dirty="0"/>
              <a:t> and all u’s and r’s to the right of it and keep illumination unchanged while reducing variation.</a:t>
            </a:r>
            <a:endParaRPr lang="en-US" baseline="-25000" dirty="0"/>
          </a:p>
          <a:p>
            <a:pPr marL="1200150" lvl="2" indent="-285750">
              <a:buFont typeface="Arial" panose="020B0604020202020204" pitchFamily="34" charset="0"/>
              <a:buChar char="•"/>
            </a:pPr>
            <a:r>
              <a:rPr lang="en-US" dirty="0"/>
              <a:t>until either r</a:t>
            </a:r>
            <a:r>
              <a:rPr lang="en-US" baseline="-25000" dirty="0"/>
              <a:t>i+1,j</a:t>
            </a:r>
            <a:r>
              <a:rPr lang="en-US" dirty="0"/>
              <a:t> = </a:t>
            </a:r>
            <a:r>
              <a:rPr lang="en-US" dirty="0" err="1"/>
              <a:t>r</a:t>
            </a:r>
            <a:r>
              <a:rPr lang="en-US" baseline="-25000" dirty="0" err="1"/>
              <a:t>i,j</a:t>
            </a:r>
            <a:r>
              <a:rPr lang="en-US" dirty="0"/>
              <a:t> or c</a:t>
            </a:r>
            <a:r>
              <a:rPr lang="en-US" baseline="30000" dirty="0"/>
              <a:t>+</a:t>
            </a:r>
            <a:r>
              <a:rPr lang="en-US" baseline="-25000" dirty="0"/>
              <a:t>i+1,j </a:t>
            </a:r>
            <a:r>
              <a:rPr lang="en-US" dirty="0"/>
              <a:t>= u</a:t>
            </a:r>
            <a:r>
              <a:rPr lang="en-US" baseline="-25000" dirty="0"/>
              <a:t>i+2,j</a:t>
            </a:r>
            <a:r>
              <a:rPr lang="en-US" dirty="0"/>
              <a:t> −r</a:t>
            </a:r>
            <a:r>
              <a:rPr lang="en-US" baseline="-25000" dirty="0"/>
              <a:t>i+1,j</a:t>
            </a:r>
            <a:r>
              <a:rPr lang="en-US" dirty="0"/>
              <a:t>.</a:t>
            </a:r>
          </a:p>
          <a:p>
            <a:pPr marL="742950" lvl="1" indent="-285750">
              <a:buFont typeface="Arial" panose="020B0604020202020204" pitchFamily="34" charset="0"/>
              <a:buChar char="•"/>
            </a:pPr>
            <a:r>
              <a:rPr lang="en-US" dirty="0"/>
              <a:t>Else increase c</a:t>
            </a:r>
            <a:r>
              <a:rPr lang="en-US" baseline="30000" dirty="0"/>
              <a:t>−</a:t>
            </a:r>
            <a:r>
              <a:rPr lang="en-US" baseline="-25000" dirty="0" err="1"/>
              <a:t>i,j</a:t>
            </a:r>
            <a:r>
              <a:rPr lang="en-US" baseline="-25000" dirty="0"/>
              <a:t> </a:t>
            </a:r>
            <a:r>
              <a:rPr lang="en-US" dirty="0"/>
              <a:t>and raise u</a:t>
            </a:r>
            <a:r>
              <a:rPr lang="en-US" baseline="-25000" dirty="0"/>
              <a:t>i+1,j</a:t>
            </a:r>
            <a:r>
              <a:rPr lang="en-US" dirty="0"/>
              <a:t> , r</a:t>
            </a:r>
            <a:r>
              <a:rPr lang="en-US" baseline="-25000" dirty="0"/>
              <a:t>i+1,j</a:t>
            </a:r>
            <a:r>
              <a:rPr lang="en-US" dirty="0"/>
              <a:t> and all of the r’s and u’s to their right</a:t>
            </a:r>
          </a:p>
          <a:p>
            <a:pPr marL="1200150" lvl="2" indent="-285750">
              <a:buFont typeface="Arial" panose="020B0604020202020204" pitchFamily="34" charset="0"/>
              <a:buChar char="•"/>
            </a:pPr>
            <a:r>
              <a:rPr lang="en-US" dirty="0"/>
              <a:t>Until r</a:t>
            </a:r>
            <a:r>
              <a:rPr lang="en-US" baseline="-25000" dirty="0"/>
              <a:t>i+1,j</a:t>
            </a:r>
            <a:r>
              <a:rPr lang="en-US" dirty="0"/>
              <a:t> = </a:t>
            </a:r>
            <a:r>
              <a:rPr lang="en-US" dirty="0" err="1"/>
              <a:t>r</a:t>
            </a:r>
            <a:r>
              <a:rPr lang="en-US" baseline="-25000" dirty="0" err="1"/>
              <a:t>i,j</a:t>
            </a:r>
            <a:r>
              <a:rPr lang="en-US" dirty="0"/>
              <a:t> , or when c</a:t>
            </a:r>
            <a:r>
              <a:rPr lang="en-US" baseline="30000" dirty="0"/>
              <a:t>−</a:t>
            </a:r>
            <a:r>
              <a:rPr lang="en-US" baseline="-25000" dirty="0" err="1"/>
              <a:t>i,j</a:t>
            </a:r>
            <a:r>
              <a:rPr lang="en-US" baseline="-25000" dirty="0"/>
              <a:t> </a:t>
            </a:r>
            <a:r>
              <a:rPr lang="en-US" dirty="0"/>
              <a:t>= </a:t>
            </a:r>
            <a:r>
              <a:rPr lang="en-US" dirty="0" err="1"/>
              <a:t>u</a:t>
            </a:r>
            <a:r>
              <a:rPr lang="en-US" baseline="-25000" dirty="0" err="1"/>
              <a:t>i,j</a:t>
            </a:r>
            <a:r>
              <a:rPr lang="en-US" dirty="0"/>
              <a:t> − </a:t>
            </a:r>
            <a:r>
              <a:rPr lang="en-US" dirty="0" err="1"/>
              <a:t>r</a:t>
            </a:r>
            <a:r>
              <a:rPr lang="en-US" baseline="-25000" dirty="0" err="1"/>
              <a:t>i,j</a:t>
            </a:r>
            <a:r>
              <a:rPr lang="en-US" dirty="0"/>
              <a:t> , or when the chamfers collide and c</a:t>
            </a:r>
            <a:r>
              <a:rPr lang="en-US" baseline="30000" dirty="0"/>
              <a:t>−</a:t>
            </a:r>
            <a:r>
              <a:rPr lang="en-US" baseline="-25000" dirty="0" err="1"/>
              <a:t>i,j</a:t>
            </a:r>
            <a:r>
              <a:rPr lang="en-US" dirty="0"/>
              <a:t> + </a:t>
            </a:r>
            <a:r>
              <a:rPr lang="en-US" dirty="0" err="1"/>
              <a:t>c</a:t>
            </a:r>
            <a:r>
              <a:rPr lang="en-US" baseline="30000" dirty="0" err="1"/>
              <a:t>+</a:t>
            </a:r>
            <a:r>
              <a:rPr lang="en-US" baseline="-25000" dirty="0" err="1"/>
              <a:t>i,j</a:t>
            </a:r>
            <a:r>
              <a:rPr lang="en-US" dirty="0"/>
              <a:t> = s</a:t>
            </a:r>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endParaRPr lang="en-US" dirty="0"/>
          </a:p>
        </p:txBody>
      </p:sp>
      <p:pic>
        <p:nvPicPr>
          <p:cNvPr id="13" name="Picture 12">
            <a:extLst>
              <a:ext uri="{FF2B5EF4-FFF2-40B4-BE49-F238E27FC236}">
                <a16:creationId xmlns:a16="http://schemas.microsoft.com/office/drawing/2014/main" id="{DCFD976E-459A-41E7-9098-F62AE758E329}"/>
              </a:ext>
            </a:extLst>
          </p:cNvPr>
          <p:cNvPicPr>
            <a:picLocks noChangeAspect="1"/>
          </p:cNvPicPr>
          <p:nvPr/>
        </p:nvPicPr>
        <p:blipFill>
          <a:blip r:embed="rId3"/>
          <a:stretch>
            <a:fillRect/>
          </a:stretch>
        </p:blipFill>
        <p:spPr>
          <a:xfrm>
            <a:off x="7368683" y="2182090"/>
            <a:ext cx="4070942" cy="2743676"/>
          </a:xfrm>
          <a:prstGeom prst="rect">
            <a:avLst/>
          </a:prstGeom>
        </p:spPr>
      </p:pic>
    </p:spTree>
    <p:extLst>
      <p:ext uri="{BB962C8B-B14F-4D97-AF65-F5344CB8AC3E}">
        <p14:creationId xmlns:p14="http://schemas.microsoft.com/office/powerpoint/2010/main" val="4162607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B7C569-58AE-46D4-9761-9BC4D1045BE5}"/>
              </a:ext>
            </a:extLst>
          </p:cNvPr>
          <p:cNvSpPr txBox="1"/>
          <p:nvPr/>
        </p:nvSpPr>
        <p:spPr>
          <a:xfrm>
            <a:off x="318735" y="1875117"/>
            <a:ext cx="1083514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Chamfers make a pixel potentially less bright when lit by the +y light</a:t>
            </a:r>
          </a:p>
          <a:p>
            <a:pPr marL="742950" lvl="1" indent="-285750">
              <a:buFont typeface="Arial" panose="020B0604020202020204" pitchFamily="34" charset="0"/>
              <a:buChar char="•"/>
            </a:pPr>
            <a:r>
              <a:rPr lang="en-US" sz="2400" dirty="0"/>
              <a:t>The dot product of the +y direction with the normal of a chamfer is smaller than with the normal of the pixel floor</a:t>
            </a:r>
          </a:p>
          <a:p>
            <a:pPr marL="285750" indent="-285750">
              <a:buFont typeface="Arial" panose="020B0604020202020204" pitchFamily="34" charset="0"/>
              <a:buChar char="•"/>
            </a:pPr>
            <a:r>
              <a:rPr lang="en-US" sz="2400" dirty="0"/>
              <a:t>Computing v’s compensates, but in some cases even when the pixel is completely un-shadowed, it ends up insufficiently bright due to the chamfers</a:t>
            </a:r>
          </a:p>
          <a:p>
            <a:pPr marL="285750" indent="-285750">
              <a:buFont typeface="Arial" panose="020B0604020202020204" pitchFamily="34" charset="0"/>
              <a:buChar char="•"/>
            </a:pPr>
            <a:r>
              <a:rPr lang="en-US" sz="2400" dirty="0"/>
              <a:t>The solution is to uniformly reduce the brightness of I</a:t>
            </a:r>
            <a:r>
              <a:rPr lang="en-US" sz="2400" baseline="30000" dirty="0"/>
              <a:t>3 </a:t>
            </a:r>
            <a:r>
              <a:rPr lang="en-US" sz="2400" dirty="0"/>
              <a:t>(usually no more than 10%)</a:t>
            </a:r>
          </a:p>
        </p:txBody>
      </p:sp>
      <p:sp>
        <p:nvSpPr>
          <p:cNvPr id="6" name="Title 1">
            <a:extLst>
              <a:ext uri="{FF2B5EF4-FFF2-40B4-BE49-F238E27FC236}">
                <a16:creationId xmlns:a16="http://schemas.microsoft.com/office/drawing/2014/main" id="{B178A47B-B8F8-4F7E-BB68-FBD065D97E82}"/>
              </a:ext>
            </a:extLst>
          </p:cNvPr>
          <p:cNvSpPr>
            <a:spLocks noGrp="1"/>
          </p:cNvSpPr>
          <p:nvPr>
            <p:ph type="title"/>
          </p:nvPr>
        </p:nvSpPr>
        <p:spPr>
          <a:xfrm>
            <a:off x="638275" y="72230"/>
            <a:ext cx="10515600" cy="1325563"/>
          </a:xfrm>
        </p:spPr>
        <p:txBody>
          <a:bodyPr/>
          <a:lstStyle/>
          <a:p>
            <a:pPr algn="ctr"/>
            <a:r>
              <a:rPr lang="en-US" dirty="0"/>
              <a:t>Local Method – Chamfering (+y direction)</a:t>
            </a:r>
          </a:p>
        </p:txBody>
      </p:sp>
      <p:sp>
        <p:nvSpPr>
          <p:cNvPr id="3" name="TextBox 2">
            <a:extLst>
              <a:ext uri="{FF2B5EF4-FFF2-40B4-BE49-F238E27FC236}">
                <a16:creationId xmlns:a16="http://schemas.microsoft.com/office/drawing/2014/main" id="{2B0B5A59-EF59-48FB-8734-F2DD7B473E6D}"/>
              </a:ext>
            </a:extLst>
          </p:cNvPr>
          <p:cNvSpPr txBox="1"/>
          <p:nvPr/>
        </p:nvSpPr>
        <p:spPr>
          <a:xfrm>
            <a:off x="638275" y="1251284"/>
            <a:ext cx="473206" cy="369332"/>
          </a:xfrm>
          <a:prstGeom prst="rect">
            <a:avLst/>
          </a:prstGeom>
          <a:noFill/>
        </p:spPr>
        <p:txBody>
          <a:bodyPr wrap="none" rtlCol="0">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03013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255AA-C126-4286-A41D-B7AC7858FDF0}"/>
              </a:ext>
            </a:extLst>
          </p:cNvPr>
          <p:cNvSpPr>
            <a:spLocks noGrp="1"/>
          </p:cNvSpPr>
          <p:nvPr>
            <p:ph type="title"/>
          </p:nvPr>
        </p:nvSpPr>
        <p:spPr>
          <a:xfrm>
            <a:off x="838200" y="365125"/>
            <a:ext cx="10515600" cy="1325563"/>
          </a:xfrm>
        </p:spPr>
        <p:txBody>
          <a:bodyPr/>
          <a:lstStyle/>
          <a:p>
            <a:r>
              <a:rPr lang="en-US" dirty="0"/>
              <a:t>Global Method</a:t>
            </a:r>
          </a:p>
        </p:txBody>
      </p:sp>
      <p:sp>
        <p:nvSpPr>
          <p:cNvPr id="3" name="Content Placeholder 2">
            <a:extLst>
              <a:ext uri="{FF2B5EF4-FFF2-40B4-BE49-F238E27FC236}">
                <a16:creationId xmlns:a16="http://schemas.microsoft.com/office/drawing/2014/main" id="{3B6D01CA-10E8-4981-AB4C-D1AA803F84FD}"/>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t>The </a:t>
            </a:r>
            <a:r>
              <a:rPr lang="en-US" dirty="0" err="1"/>
              <a:t>shadowPix</a:t>
            </a:r>
            <a:r>
              <a:rPr lang="en-US" dirty="0"/>
              <a:t> is a simple heightfield grid where each element (pixel) is of the same size</a:t>
            </a:r>
          </a:p>
          <a:p>
            <a:r>
              <a:rPr lang="en-US" dirty="0"/>
              <a:t>Each element can both cast and receive shadows</a:t>
            </a:r>
          </a:p>
          <a:p>
            <a:r>
              <a:rPr lang="en-US" dirty="0"/>
              <a:t>Each element is either completely shadowed or not (no grayscale)</a:t>
            </a:r>
          </a:p>
          <a:p>
            <a:r>
              <a:rPr lang="en-US" dirty="0"/>
              <a:t>Can accommodate an arbitrary number of images</a:t>
            </a:r>
          </a:p>
          <a:p>
            <a:r>
              <a:rPr lang="en-US" dirty="0"/>
              <a:t>Solved as an optimization problem</a:t>
            </a:r>
          </a:p>
          <a:p>
            <a:endParaRPr lang="en-US" dirty="0"/>
          </a:p>
        </p:txBody>
      </p:sp>
      <p:pic>
        <p:nvPicPr>
          <p:cNvPr id="4" name="Picture 3">
            <a:extLst>
              <a:ext uri="{FF2B5EF4-FFF2-40B4-BE49-F238E27FC236}">
                <a16:creationId xmlns:a16="http://schemas.microsoft.com/office/drawing/2014/main" id="{247B3945-33E6-4A0B-8358-193D6BE898E2}"/>
              </a:ext>
            </a:extLst>
          </p:cNvPr>
          <p:cNvPicPr>
            <a:picLocks noChangeAspect="1"/>
          </p:cNvPicPr>
          <p:nvPr/>
        </p:nvPicPr>
        <p:blipFill>
          <a:blip r:embed="rId2"/>
          <a:stretch>
            <a:fillRect/>
          </a:stretch>
        </p:blipFill>
        <p:spPr>
          <a:xfrm>
            <a:off x="8594809" y="4269735"/>
            <a:ext cx="2385316" cy="2042165"/>
          </a:xfrm>
          <a:prstGeom prst="rect">
            <a:avLst/>
          </a:prstGeom>
        </p:spPr>
      </p:pic>
    </p:spTree>
    <p:extLst>
      <p:ext uri="{BB962C8B-B14F-4D97-AF65-F5344CB8AC3E}">
        <p14:creationId xmlns:p14="http://schemas.microsoft.com/office/powerpoint/2010/main" val="2217570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C0A1-9185-413F-9B66-0F9BA4714084}"/>
              </a:ext>
            </a:extLst>
          </p:cNvPr>
          <p:cNvSpPr>
            <a:spLocks noGrp="1"/>
          </p:cNvSpPr>
          <p:nvPr>
            <p:ph type="title"/>
          </p:nvPr>
        </p:nvSpPr>
        <p:spPr/>
        <p:txBody>
          <a:bodyPr/>
          <a:lstStyle/>
          <a:p>
            <a:r>
              <a:rPr lang="en-US" dirty="0"/>
              <a:t>Convolution</a:t>
            </a:r>
          </a:p>
        </p:txBody>
      </p:sp>
      <p:sp>
        <p:nvSpPr>
          <p:cNvPr id="8" name="Rectangle 7">
            <a:extLst>
              <a:ext uri="{FF2B5EF4-FFF2-40B4-BE49-F238E27FC236}">
                <a16:creationId xmlns:a16="http://schemas.microsoft.com/office/drawing/2014/main" id="{9844D8D8-1C53-465C-8E68-B76123B8B0E2}"/>
              </a:ext>
            </a:extLst>
          </p:cNvPr>
          <p:cNvSpPr/>
          <p:nvPr/>
        </p:nvSpPr>
        <p:spPr>
          <a:xfrm>
            <a:off x="1000836" y="1504955"/>
            <a:ext cx="10352964" cy="4832092"/>
          </a:xfrm>
          <a:prstGeom prst="rect">
            <a:avLst/>
          </a:prstGeom>
        </p:spPr>
        <p:txBody>
          <a:bodyPr wrap="square">
            <a:spAutoFit/>
          </a:bodyPr>
          <a:lstStyle/>
          <a:p>
            <a:pPr marL="285750" indent="-285750">
              <a:buFont typeface="Arial" panose="020B0604020202020204" pitchFamily="34" charset="0"/>
              <a:buChar char="•"/>
            </a:pPr>
            <a:r>
              <a:rPr lang="en-US" sz="2200" dirty="0"/>
              <a:t>convolution is a mathematical operation on two functions that produces a third function expressing how the shape of one is modified by the other</a:t>
            </a:r>
          </a:p>
          <a:p>
            <a:endParaRPr lang="en-US" sz="2200" dirty="0"/>
          </a:p>
          <a:p>
            <a:pPr marL="285750" indent="-285750">
              <a:buFont typeface="Arial" panose="020B0604020202020204" pitchFamily="34" charset="0"/>
              <a:buChar char="•"/>
            </a:pPr>
            <a:r>
              <a:rPr lang="en-US" sz="2200" dirty="0"/>
              <a:t>Mind blowing fact: Images are functions from 2D to color space</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Each pixel in the output image is a weighted average of it’s surrounding pixels</a:t>
            </a:r>
          </a:p>
          <a:p>
            <a:pPr marL="742950" lvl="1" indent="-285750">
              <a:buFont typeface="Arial" panose="020B0604020202020204" pitchFamily="34" charset="0"/>
              <a:buChar char="•"/>
            </a:pPr>
            <a:r>
              <a:rPr lang="en-US" sz="2200" dirty="0"/>
              <a:t>The weights are called a kernel or filter</a:t>
            </a:r>
          </a:p>
          <a:p>
            <a:pPr marL="742950" lvl="1" indent="-285750">
              <a:buFont typeface="Arial" panose="020B0604020202020204" pitchFamily="34" charset="0"/>
              <a:buChar char="•"/>
            </a:pPr>
            <a:endParaRPr lang="en-US" sz="2200" dirty="0"/>
          </a:p>
        </p:txBody>
      </p:sp>
      <p:pic>
        <p:nvPicPr>
          <p:cNvPr id="4" name="Picture 3">
            <a:extLst>
              <a:ext uri="{FF2B5EF4-FFF2-40B4-BE49-F238E27FC236}">
                <a16:creationId xmlns:a16="http://schemas.microsoft.com/office/drawing/2014/main" id="{896C66DB-BE7A-493C-95D2-8446F94AC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811" y="3140178"/>
            <a:ext cx="2624818" cy="1747379"/>
          </a:xfrm>
          <a:prstGeom prst="rect">
            <a:avLst/>
          </a:prstGeom>
        </p:spPr>
      </p:pic>
    </p:spTree>
    <p:extLst>
      <p:ext uri="{BB962C8B-B14F-4D97-AF65-F5344CB8AC3E}">
        <p14:creationId xmlns:p14="http://schemas.microsoft.com/office/powerpoint/2010/main" val="115527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75722C9-7F77-4DAC-A90B-A0044E3A7346}"/>
              </a:ext>
            </a:extLst>
          </p:cNvPr>
          <p:cNvPicPr>
            <a:picLocks noChangeAspect="1"/>
          </p:cNvPicPr>
          <p:nvPr/>
        </p:nvPicPr>
        <p:blipFill>
          <a:blip r:embed="rId2"/>
          <a:stretch>
            <a:fillRect/>
          </a:stretch>
        </p:blipFill>
        <p:spPr>
          <a:xfrm>
            <a:off x="695638" y="1838848"/>
            <a:ext cx="5400362" cy="3180303"/>
          </a:xfrm>
          <a:prstGeom prst="rect">
            <a:avLst/>
          </a:prstGeom>
        </p:spPr>
      </p:pic>
      <p:grpSp>
        <p:nvGrpSpPr>
          <p:cNvPr id="26" name="Group 25">
            <a:extLst>
              <a:ext uri="{FF2B5EF4-FFF2-40B4-BE49-F238E27FC236}">
                <a16:creationId xmlns:a16="http://schemas.microsoft.com/office/drawing/2014/main" id="{F58B2908-9814-4409-8087-F726E0F2AF47}"/>
              </a:ext>
            </a:extLst>
          </p:cNvPr>
          <p:cNvGrpSpPr/>
          <p:nvPr/>
        </p:nvGrpSpPr>
        <p:grpSpPr>
          <a:xfrm>
            <a:off x="695638" y="160174"/>
            <a:ext cx="1356075" cy="806596"/>
            <a:chOff x="946850" y="952072"/>
            <a:chExt cx="1401369" cy="833537"/>
          </a:xfrm>
        </p:grpSpPr>
        <p:pic>
          <p:nvPicPr>
            <p:cNvPr id="25" name="Picture 24">
              <a:extLst>
                <a:ext uri="{FF2B5EF4-FFF2-40B4-BE49-F238E27FC236}">
                  <a16:creationId xmlns:a16="http://schemas.microsoft.com/office/drawing/2014/main" id="{8D188FEA-78E2-4EC4-B742-3CCB6608947E}"/>
                </a:ext>
              </a:extLst>
            </p:cNvPr>
            <p:cNvPicPr>
              <a:picLocks noChangeAspect="1"/>
            </p:cNvPicPr>
            <p:nvPr/>
          </p:nvPicPr>
          <p:blipFill>
            <a:blip r:embed="rId3"/>
            <a:stretch>
              <a:fillRect/>
            </a:stretch>
          </p:blipFill>
          <p:spPr>
            <a:xfrm>
              <a:off x="946850" y="952072"/>
              <a:ext cx="1401369" cy="833537"/>
            </a:xfrm>
            <a:prstGeom prst="rect">
              <a:avLst/>
            </a:prstGeom>
          </p:spPr>
        </p:pic>
        <p:sp>
          <p:nvSpPr>
            <p:cNvPr id="21" name="Rectangle 20">
              <a:extLst>
                <a:ext uri="{FF2B5EF4-FFF2-40B4-BE49-F238E27FC236}">
                  <a16:creationId xmlns:a16="http://schemas.microsoft.com/office/drawing/2014/main" id="{A9608D7F-AFCC-4DCD-9E73-80C4DAF6A72D}"/>
                </a:ext>
              </a:extLst>
            </p:cNvPr>
            <p:cNvSpPr/>
            <p:nvPr/>
          </p:nvSpPr>
          <p:spPr>
            <a:xfrm rot="10800000">
              <a:off x="1442993" y="1076453"/>
              <a:ext cx="409086" cy="584775"/>
            </a:xfrm>
            <a:prstGeom prst="rect">
              <a:avLst/>
            </a:prstGeom>
            <a:noFill/>
          </p:spPr>
          <p:txBody>
            <a:bodyPr wrap="none" lIns="91440" tIns="45720" rIns="91440" bIns="45720">
              <a:spAutoFit/>
            </a:bodyPr>
            <a:lstStyle/>
            <a:p>
              <a:pPr algn="ctr"/>
              <a:r>
                <a:rPr lang="en-US" sz="3200" b="1" dirty="0">
                  <a:ln w="22225">
                    <a:solidFill>
                      <a:schemeClr val="accent2"/>
                    </a:solidFill>
                    <a:prstDash val="solid"/>
                  </a:ln>
                  <a:solidFill>
                    <a:schemeClr val="accent2">
                      <a:lumMod val="40000"/>
                      <a:lumOff val="60000"/>
                    </a:schemeClr>
                  </a:solidFill>
                </a:rPr>
                <a:t>K</a:t>
              </a:r>
            </a:p>
          </p:txBody>
        </p:sp>
      </p:grpSp>
      <p:pic>
        <p:nvPicPr>
          <p:cNvPr id="35" name="Picture 34">
            <a:extLst>
              <a:ext uri="{FF2B5EF4-FFF2-40B4-BE49-F238E27FC236}">
                <a16:creationId xmlns:a16="http://schemas.microsoft.com/office/drawing/2014/main" id="{B6714818-0598-4414-9E49-E1E62BB4489E}"/>
              </a:ext>
            </a:extLst>
          </p:cNvPr>
          <p:cNvPicPr>
            <a:picLocks noChangeAspect="1"/>
          </p:cNvPicPr>
          <p:nvPr/>
        </p:nvPicPr>
        <p:blipFill>
          <a:blip r:embed="rId4"/>
          <a:stretch>
            <a:fillRect/>
          </a:stretch>
        </p:blipFill>
        <p:spPr>
          <a:xfrm>
            <a:off x="7244009" y="2130465"/>
            <a:ext cx="4393593" cy="2589161"/>
          </a:xfrm>
          <a:prstGeom prst="rect">
            <a:avLst/>
          </a:prstGeom>
        </p:spPr>
      </p:pic>
      <p:pic>
        <p:nvPicPr>
          <p:cNvPr id="37" name="Picture 36">
            <a:extLst>
              <a:ext uri="{FF2B5EF4-FFF2-40B4-BE49-F238E27FC236}">
                <a16:creationId xmlns:a16="http://schemas.microsoft.com/office/drawing/2014/main" id="{A8D33DA1-41B2-4E37-9A85-E28B75BCF4E8}"/>
              </a:ext>
            </a:extLst>
          </p:cNvPr>
          <p:cNvPicPr>
            <a:picLocks noChangeAspect="1"/>
          </p:cNvPicPr>
          <p:nvPr/>
        </p:nvPicPr>
        <p:blipFill>
          <a:blip r:embed="rId5"/>
          <a:stretch>
            <a:fillRect/>
          </a:stretch>
        </p:blipFill>
        <p:spPr>
          <a:xfrm>
            <a:off x="7244009" y="2130465"/>
            <a:ext cx="4393590" cy="2589160"/>
          </a:xfrm>
          <a:prstGeom prst="rect">
            <a:avLst/>
          </a:prstGeom>
        </p:spPr>
      </p:pic>
      <p:pic>
        <p:nvPicPr>
          <p:cNvPr id="39" name="Picture 38">
            <a:extLst>
              <a:ext uri="{FF2B5EF4-FFF2-40B4-BE49-F238E27FC236}">
                <a16:creationId xmlns:a16="http://schemas.microsoft.com/office/drawing/2014/main" id="{1CAB6A5D-0995-4AE9-AFED-B0B803050752}"/>
              </a:ext>
            </a:extLst>
          </p:cNvPr>
          <p:cNvPicPr>
            <a:picLocks noChangeAspect="1"/>
          </p:cNvPicPr>
          <p:nvPr/>
        </p:nvPicPr>
        <p:blipFill>
          <a:blip r:embed="rId6"/>
          <a:stretch>
            <a:fillRect/>
          </a:stretch>
        </p:blipFill>
        <p:spPr>
          <a:xfrm>
            <a:off x="7244006" y="2091844"/>
            <a:ext cx="4393588" cy="2627781"/>
          </a:xfrm>
          <a:prstGeom prst="rect">
            <a:avLst/>
          </a:prstGeom>
        </p:spPr>
      </p:pic>
      <p:pic>
        <p:nvPicPr>
          <p:cNvPr id="41" name="Picture 40">
            <a:extLst>
              <a:ext uri="{FF2B5EF4-FFF2-40B4-BE49-F238E27FC236}">
                <a16:creationId xmlns:a16="http://schemas.microsoft.com/office/drawing/2014/main" id="{78FF65B1-ABEB-4D9A-8E40-1F73C9DA290D}"/>
              </a:ext>
            </a:extLst>
          </p:cNvPr>
          <p:cNvPicPr>
            <a:picLocks noChangeAspect="1"/>
          </p:cNvPicPr>
          <p:nvPr/>
        </p:nvPicPr>
        <p:blipFill>
          <a:blip r:embed="rId7"/>
          <a:stretch>
            <a:fillRect/>
          </a:stretch>
        </p:blipFill>
        <p:spPr>
          <a:xfrm>
            <a:off x="7243998" y="2091842"/>
            <a:ext cx="4393588" cy="2627781"/>
          </a:xfrm>
          <a:prstGeom prst="rect">
            <a:avLst/>
          </a:prstGeom>
        </p:spPr>
      </p:pic>
      <p:sp>
        <p:nvSpPr>
          <p:cNvPr id="42" name="Rectangle 41">
            <a:extLst>
              <a:ext uri="{FF2B5EF4-FFF2-40B4-BE49-F238E27FC236}">
                <a16:creationId xmlns:a16="http://schemas.microsoft.com/office/drawing/2014/main" id="{E42AE268-65B8-47F4-803F-2ABF93EBAC7A}"/>
              </a:ext>
            </a:extLst>
          </p:cNvPr>
          <p:cNvSpPr/>
          <p:nvPr/>
        </p:nvSpPr>
        <p:spPr>
          <a:xfrm>
            <a:off x="2545508" y="2967334"/>
            <a:ext cx="194213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Image</a:t>
            </a:r>
          </a:p>
        </p:txBody>
      </p:sp>
      <p:sp>
        <p:nvSpPr>
          <p:cNvPr id="45" name="TextBox 44">
            <a:extLst>
              <a:ext uri="{FF2B5EF4-FFF2-40B4-BE49-F238E27FC236}">
                <a16:creationId xmlns:a16="http://schemas.microsoft.com/office/drawing/2014/main" id="{BED887F9-FFB6-4EA5-8CBA-68FB04D2EB01}"/>
              </a:ext>
            </a:extLst>
          </p:cNvPr>
          <p:cNvSpPr txBox="1"/>
          <p:nvPr/>
        </p:nvSpPr>
        <p:spPr>
          <a:xfrm>
            <a:off x="1080769" y="1087131"/>
            <a:ext cx="490840" cy="830997"/>
          </a:xfrm>
          <a:prstGeom prst="rect">
            <a:avLst/>
          </a:prstGeom>
          <a:noFill/>
        </p:spPr>
        <p:txBody>
          <a:bodyPr wrap="none" rtlCol="0">
            <a:spAutoFit/>
          </a:bodyPr>
          <a:lstStyle/>
          <a:p>
            <a:r>
              <a:rPr lang="en-US" sz="4800" dirty="0"/>
              <a:t>*</a:t>
            </a:r>
          </a:p>
        </p:txBody>
      </p:sp>
      <p:sp>
        <p:nvSpPr>
          <p:cNvPr id="46" name="TextBox 45">
            <a:extLst>
              <a:ext uri="{FF2B5EF4-FFF2-40B4-BE49-F238E27FC236}">
                <a16:creationId xmlns:a16="http://schemas.microsoft.com/office/drawing/2014/main" id="{24916106-C362-4982-B1F0-88AC874FFCF6}"/>
              </a:ext>
            </a:extLst>
          </p:cNvPr>
          <p:cNvSpPr txBox="1"/>
          <p:nvPr/>
        </p:nvSpPr>
        <p:spPr>
          <a:xfrm>
            <a:off x="6414050" y="2967334"/>
            <a:ext cx="490840" cy="830997"/>
          </a:xfrm>
          <a:prstGeom prst="rect">
            <a:avLst/>
          </a:prstGeom>
          <a:noFill/>
        </p:spPr>
        <p:txBody>
          <a:bodyPr wrap="none" rtlCol="0">
            <a:spAutoFit/>
          </a:bodyPr>
          <a:lstStyle/>
          <a:p>
            <a:r>
              <a:rPr lang="en-US" sz="4800" dirty="0"/>
              <a:t>=</a:t>
            </a:r>
          </a:p>
        </p:txBody>
      </p:sp>
      <p:sp>
        <p:nvSpPr>
          <p:cNvPr id="47" name="Rectangle 46">
            <a:extLst>
              <a:ext uri="{FF2B5EF4-FFF2-40B4-BE49-F238E27FC236}">
                <a16:creationId xmlns:a16="http://schemas.microsoft.com/office/drawing/2014/main" id="{AA5D4662-C1E2-424C-B09B-E189600156B7}"/>
              </a:ext>
            </a:extLst>
          </p:cNvPr>
          <p:cNvSpPr/>
          <p:nvPr/>
        </p:nvSpPr>
        <p:spPr>
          <a:xfrm>
            <a:off x="8455843" y="2944067"/>
            <a:ext cx="196989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Result</a:t>
            </a:r>
            <a:endParaRPr lang="en-US" sz="5400" b="1" cap="none" spc="0" dirty="0">
              <a:ln w="22225">
                <a:solidFill>
                  <a:schemeClr val="accent2"/>
                </a:solidFill>
                <a:prstDash val="solid"/>
              </a:ln>
              <a:solidFill>
                <a:schemeClr val="accent2">
                  <a:lumMod val="40000"/>
                  <a:lumOff val="60000"/>
                </a:schemeClr>
              </a:solidFill>
              <a:effectLst/>
            </a:endParaRPr>
          </a:p>
        </p:txBody>
      </p:sp>
      <p:pic>
        <p:nvPicPr>
          <p:cNvPr id="48" name="Picture 47">
            <a:extLst>
              <a:ext uri="{FF2B5EF4-FFF2-40B4-BE49-F238E27FC236}">
                <a16:creationId xmlns:a16="http://schemas.microsoft.com/office/drawing/2014/main" id="{A496BA78-C061-486E-BD5C-7F21534FC4D8}"/>
              </a:ext>
            </a:extLst>
          </p:cNvPr>
          <p:cNvPicPr>
            <a:picLocks noChangeAspect="1"/>
          </p:cNvPicPr>
          <p:nvPr/>
        </p:nvPicPr>
        <p:blipFill>
          <a:blip r:embed="rId8"/>
          <a:stretch>
            <a:fillRect/>
          </a:stretch>
        </p:blipFill>
        <p:spPr>
          <a:xfrm>
            <a:off x="900298" y="5447086"/>
            <a:ext cx="5232554" cy="888285"/>
          </a:xfrm>
          <a:prstGeom prst="rect">
            <a:avLst/>
          </a:prstGeom>
        </p:spPr>
      </p:pic>
    </p:spTree>
    <p:extLst>
      <p:ext uri="{BB962C8B-B14F-4D97-AF65-F5344CB8AC3E}">
        <p14:creationId xmlns:p14="http://schemas.microsoft.com/office/powerpoint/2010/main" val="6199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65 -0.00856 L -2.08333E-7 0.24467 " pathEditMode="fixed" rAng="0" ptsTypes="AA">
                                      <p:cBhvr>
                                        <p:cTn id="6" dur="2000" fill="hold"/>
                                        <p:tgtEl>
                                          <p:spTgt spid="26"/>
                                        </p:tgtEl>
                                        <p:attrNameLst>
                                          <p:attrName>ppt_x</p:attrName>
                                          <p:attrName>ppt_y</p:attrName>
                                        </p:attrNameLst>
                                      </p:cBhvr>
                                      <p:rCtr x="26" y="12662"/>
                                    </p:animMotion>
                                  </p:childTnLst>
                                </p:cTn>
                              </p:par>
                              <p:par>
                                <p:cTn id="7" presetID="10" presetClass="exit" presetSubtype="0" fill="hold" grpId="0" nodeType="withEffect">
                                  <p:stCondLst>
                                    <p:cond delay="0"/>
                                  </p:stCondLst>
                                  <p:childTnLst>
                                    <p:animEffect transition="out" filter="fade">
                                      <p:cBhvr>
                                        <p:cTn id="8" dur="500"/>
                                        <p:tgtEl>
                                          <p:spTgt spid="45"/>
                                        </p:tgtEl>
                                      </p:cBhvr>
                                    </p:animEffect>
                                    <p:set>
                                      <p:cBhvr>
                                        <p:cTn id="9" dur="1" fill="hold">
                                          <p:stCondLst>
                                            <p:cond delay="499"/>
                                          </p:stCondLst>
                                        </p:cTn>
                                        <p:tgtEl>
                                          <p:spTgt spid="4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26"/>
                                        </p:tgtEl>
                                      </p:cBhvr>
                                    </p:animEffect>
                                    <p:animScale>
                                      <p:cBhvr>
                                        <p:cTn id="14" dur="250" autoRev="1" fill="hold"/>
                                        <p:tgtEl>
                                          <p:spTgt spid="26"/>
                                        </p:tgtEl>
                                      </p:cBhvr>
                                      <p:by x="105000" y="105000"/>
                                    </p:animScale>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42" presetClass="path" presetSubtype="0" accel="50000" decel="50000" fill="hold" nodeType="withEffect">
                                  <p:stCondLst>
                                    <p:cond delay="0"/>
                                  </p:stCondLst>
                                  <p:childTnLst>
                                    <p:animMotion origin="layout" path="M -2.08333E-7 0.24467 L 0.04102 0.24653 " pathEditMode="fixed" rAng="0" ptsTypes="AA">
                                      <p:cBhvr>
                                        <p:cTn id="18" dur="2000" fill="hold"/>
                                        <p:tgtEl>
                                          <p:spTgt spid="26"/>
                                        </p:tgtEl>
                                        <p:attrNameLst>
                                          <p:attrName>ppt_x</p:attrName>
                                          <p:attrName>ppt_y</p:attrName>
                                        </p:attrNameLst>
                                      </p:cBhvr>
                                      <p:rCtr x="2044" y="93"/>
                                    </p:animMotion>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26"/>
                                        </p:tgtEl>
                                      </p:cBhvr>
                                    </p:animEffect>
                                    <p:animScale>
                                      <p:cBhvr>
                                        <p:cTn id="23" dur="250" autoRev="1" fill="hold"/>
                                        <p:tgtEl>
                                          <p:spTgt spid="26"/>
                                        </p:tgtEl>
                                      </p:cBhvr>
                                      <p:by x="105000" y="105000"/>
                                    </p:animScale>
                                  </p:childTnLst>
                                </p:cTn>
                              </p:par>
                              <p:par>
                                <p:cTn id="24" presetID="1"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4102 0.24653 L 0.07461 0.24653 " pathEditMode="fixed" rAng="0" ptsTypes="AA">
                                      <p:cBhvr>
                                        <p:cTn id="27" dur="2000" fill="hold"/>
                                        <p:tgtEl>
                                          <p:spTgt spid="26"/>
                                        </p:tgtEl>
                                        <p:attrNameLst>
                                          <p:attrName>ppt_x</p:attrName>
                                          <p:attrName>ppt_y</p:attrName>
                                        </p:attrNameLst>
                                      </p:cBhvr>
                                      <p:rCtr x="1680" y="0"/>
                                    </p:animMotion>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26"/>
                                        </p:tgtEl>
                                      </p:cBhvr>
                                    </p:animEffect>
                                    <p:animScale>
                                      <p:cBhvr>
                                        <p:cTn id="32" dur="250" autoRev="1" fill="hold"/>
                                        <p:tgtEl>
                                          <p:spTgt spid="26"/>
                                        </p:tgtEl>
                                      </p:cBhvr>
                                      <p:by x="105000" y="105000"/>
                                    </p:animScale>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F4F0-93E3-49F6-BA16-09253A0BAD82}"/>
              </a:ext>
            </a:extLst>
          </p:cNvPr>
          <p:cNvSpPr>
            <a:spLocks noGrp="1"/>
          </p:cNvSpPr>
          <p:nvPr>
            <p:ph type="title"/>
          </p:nvPr>
        </p:nvSpPr>
        <p:spPr/>
        <p:txBody>
          <a:bodyPr/>
          <a:lstStyle/>
          <a:p>
            <a:r>
              <a:rPr lang="en-US" dirty="0"/>
              <a:t>I want to play a game</a:t>
            </a:r>
          </a:p>
        </p:txBody>
      </p:sp>
      <p:pic>
        <p:nvPicPr>
          <p:cNvPr id="4098" name="Picture 2" descr="תוצאת תמונה עבור ‪the saw‬‏">
            <a:extLst>
              <a:ext uri="{FF2B5EF4-FFF2-40B4-BE49-F238E27FC236}">
                <a16:creationId xmlns:a16="http://schemas.microsoft.com/office/drawing/2014/main" id="{E8397A65-8239-4B12-A4D7-2EB041C10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217" y="2524077"/>
            <a:ext cx="4239904" cy="2384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401293-A4FF-4AC6-BB03-5A04962B3E3C}"/>
              </a:ext>
            </a:extLst>
          </p:cNvPr>
          <p:cNvSpPr txBox="1"/>
          <p:nvPr/>
        </p:nvSpPr>
        <p:spPr>
          <a:xfrm>
            <a:off x="1737815" y="3429000"/>
            <a:ext cx="490840" cy="830997"/>
          </a:xfrm>
          <a:prstGeom prst="rect">
            <a:avLst/>
          </a:prstGeom>
          <a:noFill/>
        </p:spPr>
        <p:txBody>
          <a:bodyPr wrap="none" rtlCol="0">
            <a:spAutoFit/>
          </a:bodyPr>
          <a:lstStyle/>
          <a:p>
            <a:r>
              <a:rPr lang="en-US" sz="4800" dirty="0"/>
              <a:t>*</a:t>
            </a:r>
          </a:p>
        </p:txBody>
      </p:sp>
      <p:sp>
        <p:nvSpPr>
          <p:cNvPr id="7" name="TextBox 6">
            <a:extLst>
              <a:ext uri="{FF2B5EF4-FFF2-40B4-BE49-F238E27FC236}">
                <a16:creationId xmlns:a16="http://schemas.microsoft.com/office/drawing/2014/main" id="{EB8C2BA0-54B7-4DC7-8F7C-43E1449317BF}"/>
              </a:ext>
            </a:extLst>
          </p:cNvPr>
          <p:cNvSpPr txBox="1"/>
          <p:nvPr/>
        </p:nvSpPr>
        <p:spPr>
          <a:xfrm>
            <a:off x="6683091" y="3186752"/>
            <a:ext cx="490840" cy="830997"/>
          </a:xfrm>
          <a:prstGeom prst="rect">
            <a:avLst/>
          </a:prstGeom>
          <a:noFill/>
        </p:spPr>
        <p:txBody>
          <a:bodyPr wrap="none" rtlCol="0">
            <a:spAutoFit/>
          </a:bodyPr>
          <a:lstStyle/>
          <a:p>
            <a:r>
              <a:rPr lang="en-US" sz="4800" dirty="0"/>
              <a:t>=</a:t>
            </a:r>
          </a:p>
        </p:txBody>
      </p:sp>
      <p:pic>
        <p:nvPicPr>
          <p:cNvPr id="8" name="Picture 7">
            <a:extLst>
              <a:ext uri="{FF2B5EF4-FFF2-40B4-BE49-F238E27FC236}">
                <a16:creationId xmlns:a16="http://schemas.microsoft.com/office/drawing/2014/main" id="{1FC682A5-BFCA-464E-808A-7DCB0DA847B4}"/>
              </a:ext>
            </a:extLst>
          </p:cNvPr>
          <p:cNvPicPr>
            <a:picLocks noChangeAspect="1"/>
          </p:cNvPicPr>
          <p:nvPr/>
        </p:nvPicPr>
        <p:blipFill>
          <a:blip r:embed="rId3"/>
          <a:stretch>
            <a:fillRect/>
          </a:stretch>
        </p:blipFill>
        <p:spPr>
          <a:xfrm>
            <a:off x="349260" y="3186752"/>
            <a:ext cx="1261176" cy="1028133"/>
          </a:xfrm>
          <a:prstGeom prst="rect">
            <a:avLst/>
          </a:prstGeom>
        </p:spPr>
      </p:pic>
      <p:pic>
        <p:nvPicPr>
          <p:cNvPr id="10" name="Picture 2" descr="תוצאת תמונה עבור ‪the saw‬‏">
            <a:extLst>
              <a:ext uri="{FF2B5EF4-FFF2-40B4-BE49-F238E27FC236}">
                <a16:creationId xmlns:a16="http://schemas.microsoft.com/office/drawing/2014/main" id="{EF02CDB9-8B30-4E17-BD1F-ED3482ECF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7902" y="2524077"/>
            <a:ext cx="4239904" cy="238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12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0DA35-73A9-4757-8F86-FC41FE836104}"/>
              </a:ext>
            </a:extLst>
          </p:cNvPr>
          <p:cNvSpPr>
            <a:spLocks noGrp="1"/>
          </p:cNvSpPr>
          <p:nvPr>
            <p:ph type="title"/>
          </p:nvPr>
        </p:nvSpPr>
        <p:spPr/>
        <p:txBody>
          <a:bodyPr/>
          <a:lstStyle/>
          <a:p>
            <a:r>
              <a:rPr lang="en-US" dirty="0"/>
              <a:t>What if we want...</a:t>
            </a:r>
          </a:p>
        </p:txBody>
      </p:sp>
      <p:sp>
        <p:nvSpPr>
          <p:cNvPr id="10" name="TextBox 9">
            <a:extLst>
              <a:ext uri="{FF2B5EF4-FFF2-40B4-BE49-F238E27FC236}">
                <a16:creationId xmlns:a16="http://schemas.microsoft.com/office/drawing/2014/main" id="{121DCB06-1E8E-44B2-86CA-7B784E4B1A77}"/>
              </a:ext>
            </a:extLst>
          </p:cNvPr>
          <p:cNvSpPr txBox="1"/>
          <p:nvPr/>
        </p:nvSpPr>
        <p:spPr>
          <a:xfrm>
            <a:off x="5372740" y="3429000"/>
            <a:ext cx="81042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dirty="0">
                <a:cs typeface="Calibri"/>
              </a:rPr>
              <a:t>+</a:t>
            </a:r>
          </a:p>
        </p:txBody>
      </p:sp>
      <p:pic>
        <p:nvPicPr>
          <p:cNvPr id="8" name="Picture 8">
            <a:extLst>
              <a:ext uri="{FF2B5EF4-FFF2-40B4-BE49-F238E27FC236}">
                <a16:creationId xmlns:a16="http://schemas.microsoft.com/office/drawing/2014/main" id="{97D5A28B-19C4-4885-BDBA-ADE70A80CA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4051" y="2904259"/>
            <a:ext cx="4372038" cy="2454979"/>
          </a:xfrm>
          <a:prstGeom prst="rect">
            <a:avLst/>
          </a:prstGeom>
        </p:spPr>
      </p:pic>
      <p:pic>
        <p:nvPicPr>
          <p:cNvPr id="4" name="Picture 4">
            <a:extLst>
              <a:ext uri="{FF2B5EF4-FFF2-40B4-BE49-F238E27FC236}">
                <a16:creationId xmlns:a16="http://schemas.microsoft.com/office/drawing/2014/main" id="{510E5C17-3E9B-4E43-A503-4296BC68B4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343" y="2829749"/>
            <a:ext cx="4167991" cy="2604001"/>
          </a:xfrm>
          <a:prstGeom prst="rect">
            <a:avLst/>
          </a:prstGeom>
        </p:spPr>
      </p:pic>
      <p:sp>
        <p:nvSpPr>
          <p:cNvPr id="3" name="TextBox 2">
            <a:extLst>
              <a:ext uri="{FF2B5EF4-FFF2-40B4-BE49-F238E27FC236}">
                <a16:creationId xmlns:a16="http://schemas.microsoft.com/office/drawing/2014/main" id="{DAA8FF62-0DF9-4080-9766-93E0FFF884DF}"/>
              </a:ext>
            </a:extLst>
          </p:cNvPr>
          <p:cNvSpPr txBox="1"/>
          <p:nvPr/>
        </p:nvSpPr>
        <p:spPr>
          <a:xfrm>
            <a:off x="6414051" y="5523122"/>
            <a:ext cx="1714315" cy="369332"/>
          </a:xfrm>
          <a:prstGeom prst="rect">
            <a:avLst/>
          </a:prstGeom>
          <a:noFill/>
        </p:spPr>
        <p:txBody>
          <a:bodyPr wrap="none" rtlCol="0">
            <a:spAutoFit/>
          </a:bodyPr>
          <a:lstStyle/>
          <a:p>
            <a:r>
              <a:rPr lang="en-US" dirty="0"/>
              <a:t>Roy Lichtenstein</a:t>
            </a:r>
          </a:p>
        </p:txBody>
      </p:sp>
      <p:sp>
        <p:nvSpPr>
          <p:cNvPr id="9" name="TextBox 8">
            <a:extLst>
              <a:ext uri="{FF2B5EF4-FFF2-40B4-BE49-F238E27FC236}">
                <a16:creationId xmlns:a16="http://schemas.microsoft.com/office/drawing/2014/main" id="{3D8A04E8-29E2-4184-8699-0B4D4F75CF4A}"/>
              </a:ext>
            </a:extLst>
          </p:cNvPr>
          <p:cNvSpPr txBox="1"/>
          <p:nvPr/>
        </p:nvSpPr>
        <p:spPr>
          <a:xfrm>
            <a:off x="789343" y="5523122"/>
            <a:ext cx="936475" cy="369332"/>
          </a:xfrm>
          <a:prstGeom prst="rect">
            <a:avLst/>
          </a:prstGeom>
          <a:noFill/>
        </p:spPr>
        <p:txBody>
          <a:bodyPr wrap="none" rtlCol="0">
            <a:spAutoFit/>
          </a:bodyPr>
          <a:lstStyle/>
          <a:p>
            <a:r>
              <a:rPr lang="en-US" dirty="0" err="1"/>
              <a:t>Pilpeled</a:t>
            </a:r>
            <a:endParaRPr lang="en-US" dirty="0"/>
          </a:p>
        </p:txBody>
      </p:sp>
    </p:spTree>
    <p:extLst>
      <p:ext uri="{BB962C8B-B14F-4D97-AF65-F5344CB8AC3E}">
        <p14:creationId xmlns:p14="http://schemas.microsoft.com/office/powerpoint/2010/main" val="30185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
                                        <p:tgtEl>
                                          <p:spTgt spid="10"/>
                                        </p:tgtEl>
                                      </p:cBhvr>
                                    </p:animEffect>
                                    <p:set>
                                      <p:cBhvr>
                                        <p:cTn id="7" dur="1" fill="hold">
                                          <p:stCondLst>
                                            <p:cond delay="199"/>
                                          </p:stCondLst>
                                        </p:cTn>
                                        <p:tgtEl>
                                          <p:spTgt spid="10"/>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00808 0.00301 L 0.2185 0.0111 " pathEditMode="relative" rAng="0" ptsTypes="AA">
                                      <p:cBhvr>
                                        <p:cTn id="9" dur="2000" fill="hold"/>
                                        <p:tgtEl>
                                          <p:spTgt spid="4"/>
                                        </p:tgtEl>
                                        <p:attrNameLst>
                                          <p:attrName>ppt_x</p:attrName>
                                          <p:attrName>ppt_y</p:attrName>
                                        </p:attrNameLst>
                                      </p:cBhvr>
                                      <p:rCtr x="11328" y="394"/>
                                    </p:animMotion>
                                  </p:childTnLst>
                                </p:cTn>
                              </p:par>
                              <p:par>
                                <p:cTn id="10" presetID="9" presetClass="emph" presetSubtype="0" nodeType="withEffect">
                                  <p:stCondLst>
                                    <p:cond delay="0"/>
                                  </p:stCondLst>
                                  <p:childTnLst>
                                    <p:set>
                                      <p:cBhvr>
                                        <p:cTn id="11" dur="indefinite"/>
                                        <p:tgtEl>
                                          <p:spTgt spid="4"/>
                                        </p:tgtEl>
                                        <p:attrNameLst>
                                          <p:attrName>style.opacity</p:attrName>
                                        </p:attrNameLst>
                                      </p:cBhvr>
                                      <p:to>
                                        <p:strVal val="0.5"/>
                                      </p:to>
                                    </p:set>
                                    <p:animEffect filter="image" prLst="opacity: 0.5">
                                      <p:cBhvr rctx="IE">
                                        <p:cTn id="12" dur="indefinite"/>
                                        <p:tgtEl>
                                          <p:spTgt spid="4"/>
                                        </p:tgtEl>
                                      </p:cBhvr>
                                    </p:animEffect>
                                  </p:childTnLst>
                                </p:cTn>
                              </p:par>
                              <p:par>
                                <p:cTn id="13" presetID="42" presetClass="path" presetSubtype="0" accel="50000" decel="50000" fill="hold" nodeType="withEffect">
                                  <p:stCondLst>
                                    <p:cond delay="0"/>
                                  </p:stCondLst>
                                  <p:childTnLst>
                                    <p:animMotion origin="layout" path="M -0.00104 0.01389 L -0.25651 0.01875 " pathEditMode="relative" rAng="0" ptsTypes="AA">
                                      <p:cBhvr>
                                        <p:cTn id="14" dur="2200" fill="hold"/>
                                        <p:tgtEl>
                                          <p:spTgt spid="8"/>
                                        </p:tgtEl>
                                        <p:attrNameLst>
                                          <p:attrName>ppt_x</p:attrName>
                                          <p:attrName>ppt_y</p:attrName>
                                        </p:attrNameLst>
                                      </p:cBhvr>
                                      <p:rCtr x="-12773" y="231"/>
                                    </p:animMotion>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F4F0-93E3-49F6-BA16-09253A0BAD82}"/>
              </a:ext>
            </a:extLst>
          </p:cNvPr>
          <p:cNvSpPr>
            <a:spLocks noGrp="1"/>
          </p:cNvSpPr>
          <p:nvPr>
            <p:ph type="title"/>
          </p:nvPr>
        </p:nvSpPr>
        <p:spPr/>
        <p:txBody>
          <a:bodyPr/>
          <a:lstStyle/>
          <a:p>
            <a:r>
              <a:rPr lang="en-US" dirty="0"/>
              <a:t>I want to play a game</a:t>
            </a:r>
          </a:p>
        </p:txBody>
      </p:sp>
      <p:pic>
        <p:nvPicPr>
          <p:cNvPr id="4098" name="Picture 2" descr="תוצאת תמונה עבור ‪the saw‬‏">
            <a:extLst>
              <a:ext uri="{FF2B5EF4-FFF2-40B4-BE49-F238E27FC236}">
                <a16:creationId xmlns:a16="http://schemas.microsoft.com/office/drawing/2014/main" id="{E8397A65-8239-4B12-A4D7-2EB041C10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217" y="2524077"/>
            <a:ext cx="4239904" cy="2384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401293-A4FF-4AC6-BB03-5A04962B3E3C}"/>
              </a:ext>
            </a:extLst>
          </p:cNvPr>
          <p:cNvSpPr txBox="1"/>
          <p:nvPr/>
        </p:nvSpPr>
        <p:spPr>
          <a:xfrm>
            <a:off x="1737815" y="3429000"/>
            <a:ext cx="490840" cy="830997"/>
          </a:xfrm>
          <a:prstGeom prst="rect">
            <a:avLst/>
          </a:prstGeom>
          <a:noFill/>
        </p:spPr>
        <p:txBody>
          <a:bodyPr wrap="none" rtlCol="0">
            <a:spAutoFit/>
          </a:bodyPr>
          <a:lstStyle/>
          <a:p>
            <a:r>
              <a:rPr lang="en-US" sz="4800" dirty="0"/>
              <a:t>*</a:t>
            </a:r>
          </a:p>
        </p:txBody>
      </p:sp>
      <p:sp>
        <p:nvSpPr>
          <p:cNvPr id="7" name="TextBox 6">
            <a:extLst>
              <a:ext uri="{FF2B5EF4-FFF2-40B4-BE49-F238E27FC236}">
                <a16:creationId xmlns:a16="http://schemas.microsoft.com/office/drawing/2014/main" id="{EB8C2BA0-54B7-4DC7-8F7C-43E1449317BF}"/>
              </a:ext>
            </a:extLst>
          </p:cNvPr>
          <p:cNvSpPr txBox="1"/>
          <p:nvPr/>
        </p:nvSpPr>
        <p:spPr>
          <a:xfrm>
            <a:off x="6683091" y="3186752"/>
            <a:ext cx="490840" cy="830997"/>
          </a:xfrm>
          <a:prstGeom prst="rect">
            <a:avLst/>
          </a:prstGeom>
          <a:noFill/>
        </p:spPr>
        <p:txBody>
          <a:bodyPr wrap="none" rtlCol="0">
            <a:spAutoFit/>
          </a:bodyPr>
          <a:lstStyle/>
          <a:p>
            <a:r>
              <a:rPr lang="en-US" sz="4800" dirty="0"/>
              <a:t>=</a:t>
            </a:r>
          </a:p>
        </p:txBody>
      </p:sp>
      <p:pic>
        <p:nvPicPr>
          <p:cNvPr id="8" name="Picture 7">
            <a:extLst>
              <a:ext uri="{FF2B5EF4-FFF2-40B4-BE49-F238E27FC236}">
                <a16:creationId xmlns:a16="http://schemas.microsoft.com/office/drawing/2014/main" id="{1FC682A5-BFCA-464E-808A-7DCB0DA847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9260" y="3272404"/>
            <a:ext cx="1261176" cy="856829"/>
          </a:xfrm>
          <a:prstGeom prst="rect">
            <a:avLst/>
          </a:prstGeom>
        </p:spPr>
      </p:pic>
      <p:pic>
        <p:nvPicPr>
          <p:cNvPr id="10" name="Picture 2">
            <a:extLst>
              <a:ext uri="{FF2B5EF4-FFF2-40B4-BE49-F238E27FC236}">
                <a16:creationId xmlns:a16="http://schemas.microsoft.com/office/drawing/2014/main" id="{EF02CDB9-8B30-4E17-BD1F-ED3482ECF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287902" y="2524078"/>
            <a:ext cx="4239904" cy="2384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68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F4F0-93E3-49F6-BA16-09253A0BAD82}"/>
              </a:ext>
            </a:extLst>
          </p:cNvPr>
          <p:cNvSpPr>
            <a:spLocks noGrp="1"/>
          </p:cNvSpPr>
          <p:nvPr>
            <p:ph type="title"/>
          </p:nvPr>
        </p:nvSpPr>
        <p:spPr/>
        <p:txBody>
          <a:bodyPr/>
          <a:lstStyle/>
          <a:p>
            <a:r>
              <a:rPr lang="en-US" dirty="0"/>
              <a:t>I want to play a game</a:t>
            </a:r>
          </a:p>
        </p:txBody>
      </p:sp>
      <p:pic>
        <p:nvPicPr>
          <p:cNvPr id="4098" name="Picture 2" descr="תוצאת תמונה עבור ‪the saw‬‏">
            <a:extLst>
              <a:ext uri="{FF2B5EF4-FFF2-40B4-BE49-F238E27FC236}">
                <a16:creationId xmlns:a16="http://schemas.microsoft.com/office/drawing/2014/main" id="{E8397A65-8239-4B12-A4D7-2EB041C10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217" y="2524077"/>
            <a:ext cx="4239904" cy="2384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401293-A4FF-4AC6-BB03-5A04962B3E3C}"/>
              </a:ext>
            </a:extLst>
          </p:cNvPr>
          <p:cNvSpPr txBox="1"/>
          <p:nvPr/>
        </p:nvSpPr>
        <p:spPr>
          <a:xfrm>
            <a:off x="1737815" y="3429000"/>
            <a:ext cx="490840" cy="830997"/>
          </a:xfrm>
          <a:prstGeom prst="rect">
            <a:avLst/>
          </a:prstGeom>
          <a:noFill/>
        </p:spPr>
        <p:txBody>
          <a:bodyPr wrap="none" rtlCol="0">
            <a:spAutoFit/>
          </a:bodyPr>
          <a:lstStyle/>
          <a:p>
            <a:r>
              <a:rPr lang="en-US" sz="4800" dirty="0"/>
              <a:t>*</a:t>
            </a:r>
          </a:p>
        </p:txBody>
      </p:sp>
      <p:sp>
        <p:nvSpPr>
          <p:cNvPr id="7" name="TextBox 6">
            <a:extLst>
              <a:ext uri="{FF2B5EF4-FFF2-40B4-BE49-F238E27FC236}">
                <a16:creationId xmlns:a16="http://schemas.microsoft.com/office/drawing/2014/main" id="{EB8C2BA0-54B7-4DC7-8F7C-43E1449317BF}"/>
              </a:ext>
            </a:extLst>
          </p:cNvPr>
          <p:cNvSpPr txBox="1"/>
          <p:nvPr/>
        </p:nvSpPr>
        <p:spPr>
          <a:xfrm>
            <a:off x="6683091" y="3186752"/>
            <a:ext cx="490840" cy="830997"/>
          </a:xfrm>
          <a:prstGeom prst="rect">
            <a:avLst/>
          </a:prstGeom>
          <a:noFill/>
        </p:spPr>
        <p:txBody>
          <a:bodyPr wrap="none" rtlCol="0">
            <a:spAutoFit/>
          </a:bodyPr>
          <a:lstStyle/>
          <a:p>
            <a:r>
              <a:rPr lang="en-US" sz="4800" dirty="0"/>
              <a:t>=</a:t>
            </a:r>
          </a:p>
        </p:txBody>
      </p:sp>
      <p:pic>
        <p:nvPicPr>
          <p:cNvPr id="8" name="Picture 7">
            <a:extLst>
              <a:ext uri="{FF2B5EF4-FFF2-40B4-BE49-F238E27FC236}">
                <a16:creationId xmlns:a16="http://schemas.microsoft.com/office/drawing/2014/main" id="{1FC682A5-BFCA-464E-808A-7DCB0DA847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9260" y="3303945"/>
            <a:ext cx="1261176" cy="793747"/>
          </a:xfrm>
          <a:prstGeom prst="rect">
            <a:avLst/>
          </a:prstGeom>
        </p:spPr>
      </p:pic>
      <p:pic>
        <p:nvPicPr>
          <p:cNvPr id="10" name="Picture 2">
            <a:extLst>
              <a:ext uri="{FF2B5EF4-FFF2-40B4-BE49-F238E27FC236}">
                <a16:creationId xmlns:a16="http://schemas.microsoft.com/office/drawing/2014/main" id="{EF02CDB9-8B30-4E17-BD1F-ED3482ECF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287903" y="2524078"/>
            <a:ext cx="4239902" cy="2384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61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F4F0-93E3-49F6-BA16-09253A0BAD82}"/>
              </a:ext>
            </a:extLst>
          </p:cNvPr>
          <p:cNvSpPr>
            <a:spLocks noGrp="1"/>
          </p:cNvSpPr>
          <p:nvPr>
            <p:ph type="title"/>
          </p:nvPr>
        </p:nvSpPr>
        <p:spPr/>
        <p:txBody>
          <a:bodyPr/>
          <a:lstStyle/>
          <a:p>
            <a:r>
              <a:rPr lang="en-US" dirty="0"/>
              <a:t>I want to play a game</a:t>
            </a:r>
          </a:p>
        </p:txBody>
      </p:sp>
      <p:pic>
        <p:nvPicPr>
          <p:cNvPr id="4098" name="Picture 2" descr="תוצאת תמונה עבור ‪the saw‬‏">
            <a:extLst>
              <a:ext uri="{FF2B5EF4-FFF2-40B4-BE49-F238E27FC236}">
                <a16:creationId xmlns:a16="http://schemas.microsoft.com/office/drawing/2014/main" id="{E8397A65-8239-4B12-A4D7-2EB041C10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217" y="2524077"/>
            <a:ext cx="4239904" cy="2384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401293-A4FF-4AC6-BB03-5A04962B3E3C}"/>
              </a:ext>
            </a:extLst>
          </p:cNvPr>
          <p:cNvSpPr txBox="1"/>
          <p:nvPr/>
        </p:nvSpPr>
        <p:spPr>
          <a:xfrm>
            <a:off x="1737815" y="3429000"/>
            <a:ext cx="490840" cy="830997"/>
          </a:xfrm>
          <a:prstGeom prst="rect">
            <a:avLst/>
          </a:prstGeom>
          <a:noFill/>
        </p:spPr>
        <p:txBody>
          <a:bodyPr wrap="none" rtlCol="0">
            <a:spAutoFit/>
          </a:bodyPr>
          <a:lstStyle/>
          <a:p>
            <a:r>
              <a:rPr lang="en-US" sz="4800" dirty="0"/>
              <a:t>*</a:t>
            </a:r>
          </a:p>
        </p:txBody>
      </p:sp>
      <p:sp>
        <p:nvSpPr>
          <p:cNvPr id="7" name="TextBox 6">
            <a:extLst>
              <a:ext uri="{FF2B5EF4-FFF2-40B4-BE49-F238E27FC236}">
                <a16:creationId xmlns:a16="http://schemas.microsoft.com/office/drawing/2014/main" id="{EB8C2BA0-54B7-4DC7-8F7C-43E1449317BF}"/>
              </a:ext>
            </a:extLst>
          </p:cNvPr>
          <p:cNvSpPr txBox="1"/>
          <p:nvPr/>
        </p:nvSpPr>
        <p:spPr>
          <a:xfrm>
            <a:off x="6683091" y="3186752"/>
            <a:ext cx="490840" cy="830997"/>
          </a:xfrm>
          <a:prstGeom prst="rect">
            <a:avLst/>
          </a:prstGeom>
          <a:noFill/>
        </p:spPr>
        <p:txBody>
          <a:bodyPr wrap="none" rtlCol="0">
            <a:spAutoFit/>
          </a:bodyPr>
          <a:lstStyle/>
          <a:p>
            <a:r>
              <a:rPr lang="en-US" sz="4800" dirty="0"/>
              <a:t>=</a:t>
            </a:r>
          </a:p>
        </p:txBody>
      </p:sp>
      <p:pic>
        <p:nvPicPr>
          <p:cNvPr id="10" name="Picture 2">
            <a:extLst>
              <a:ext uri="{FF2B5EF4-FFF2-40B4-BE49-F238E27FC236}">
                <a16:creationId xmlns:a16="http://schemas.microsoft.com/office/drawing/2014/main" id="{EF02CDB9-8B30-4E17-BD1F-ED3482ECF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287902" y="2524078"/>
            <a:ext cx="4239904" cy="23849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91939ED-8FF4-429C-9910-224DA47871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9754" y="3188434"/>
            <a:ext cx="1681558" cy="1328976"/>
          </a:xfrm>
          <a:prstGeom prst="rect">
            <a:avLst/>
          </a:prstGeom>
        </p:spPr>
      </p:pic>
    </p:spTree>
    <p:extLst>
      <p:ext uri="{BB962C8B-B14F-4D97-AF65-F5344CB8AC3E}">
        <p14:creationId xmlns:p14="http://schemas.microsoft.com/office/powerpoint/2010/main" val="155217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78CD-861F-467E-8AB2-7B8E3CD61808}"/>
              </a:ext>
            </a:extLst>
          </p:cNvPr>
          <p:cNvSpPr>
            <a:spLocks noGrp="1"/>
          </p:cNvSpPr>
          <p:nvPr>
            <p:ph type="title"/>
          </p:nvPr>
        </p:nvSpPr>
        <p:spPr/>
        <p:txBody>
          <a:bodyPr/>
          <a:lstStyle/>
          <a:p>
            <a:r>
              <a:rPr lang="en-US" dirty="0"/>
              <a:t>Finding the heightfield – what to optimize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7759FD-D166-4431-A795-A450CF684B90}"/>
                  </a:ext>
                </a:extLst>
              </p:cNvPr>
              <p:cNvSpPr>
                <a:spLocks noGrp="1"/>
              </p:cNvSpPr>
              <p:nvPr>
                <p:ph idx="1"/>
              </p:nvPr>
            </p:nvSpPr>
            <p:spPr/>
            <p:txBody>
              <a:bodyPr>
                <a:norm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t> - is element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lit with illumination from direction </a:t>
                </a:r>
                <a14:m>
                  <m:oMath xmlns:m="http://schemas.openxmlformats.org/officeDocument/2006/math">
                    <m:r>
                      <a:rPr lang="en-US" i="1" dirty="0" smtClean="0">
                        <a:latin typeface="Cambria Math" panose="02040503050406030204" pitchFamily="18" charset="0"/>
                      </a:rPr>
                      <m:t>𝑑</m:t>
                    </m:r>
                  </m:oMath>
                </a14:m>
                <a:r>
                  <a:rPr lang="en-US" dirty="0"/>
                  <a:t> under heightfield </a:t>
                </a:r>
                <a14:m>
                  <m:oMath xmlns:m="http://schemas.openxmlformats.org/officeDocument/2006/math">
                    <m:r>
                      <a:rPr lang="en-US" b="0" i="1" smtClean="0">
                        <a:latin typeface="Cambria Math" panose="02040503050406030204" pitchFamily="18" charset="0"/>
                      </a:rPr>
                      <m:t>h</m:t>
                    </m:r>
                  </m:oMath>
                </a14:m>
                <a:endParaRPr lang="en-US" dirty="0"/>
              </a:p>
              <a:p>
                <a:r>
                  <a:rPr lang="en-US" dirty="0"/>
                  <a:t>searching for </a:t>
                </a:r>
                <a14:m>
                  <m:oMath xmlns:m="http://schemas.openxmlformats.org/officeDocument/2006/math">
                    <m:r>
                      <a:rPr lang="en-US" b="0" i="1" smtClean="0">
                        <a:latin typeface="Cambria Math" panose="02040503050406030204" pitchFamily="18" charset="0"/>
                      </a:rPr>
                      <m:t>h</m:t>
                    </m:r>
                  </m:oMath>
                </a14:m>
                <a:r>
                  <a:rPr lang="en-US" dirty="0"/>
                  <a:t> s.t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t> is closest to the original images</a:t>
                </a:r>
              </a:p>
              <a:p>
                <a:pPr lvl="1"/>
                <a:r>
                  <a:rPr lang="en-US" dirty="0"/>
                  <a:t>Similar to halftoning</a:t>
                </a:r>
                <a:endParaRPr lang="he-IL" dirty="0"/>
              </a:p>
              <a:p>
                <a:r>
                  <a:rPr lang="en-US" dirty="0" err="1"/>
                  <a:t>ShadowPix</a:t>
                </a:r>
                <a:r>
                  <a:rPr lang="en-US" dirty="0"/>
                  <a:t> have low contrast – Preserve edges </a:t>
                </a:r>
              </a:p>
              <a:p>
                <a:r>
                  <a:rPr lang="en-US" dirty="0" err="1"/>
                  <a:t>ShadowPix</a:t>
                </a:r>
                <a:r>
                  <a:rPr lang="en-US" dirty="0"/>
                  <a:t> are brittle - Smooth heightfield </a:t>
                </a:r>
              </a:p>
            </p:txBody>
          </p:sp>
        </mc:Choice>
        <mc:Fallback xmlns="">
          <p:sp>
            <p:nvSpPr>
              <p:cNvPr id="3" name="Content Placeholder 2">
                <a:extLst>
                  <a:ext uri="{FF2B5EF4-FFF2-40B4-BE49-F238E27FC236}">
                    <a16:creationId xmlns:a16="http://schemas.microsoft.com/office/drawing/2014/main" id="{947759FD-D166-4431-A795-A450CF684B90}"/>
                  </a:ext>
                </a:extLst>
              </p:cNvPr>
              <p:cNvSpPr>
                <a:spLocks noGrp="1" noRot="1" noChangeAspect="1" noMove="1" noResize="1" noEditPoints="1" noAdjustHandles="1" noChangeArrowheads="1" noChangeShapeType="1" noTextEdit="1"/>
              </p:cNvSpPr>
              <p:nvPr>
                <p:ph idx="1"/>
              </p:nvPr>
            </p:nvSpPr>
            <p:spPr>
              <a:blipFill>
                <a:blip r:embed="rId2"/>
                <a:stretch>
                  <a:fillRect l="-1043" t="-12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410CE-B259-4346-934F-5B70D28B80F3}"/>
              </a:ext>
            </a:extLst>
          </p:cNvPr>
          <p:cNvPicPr>
            <a:picLocks noChangeAspect="1"/>
          </p:cNvPicPr>
          <p:nvPr/>
        </p:nvPicPr>
        <p:blipFill rotWithShape="1">
          <a:blip r:embed="rId3"/>
          <a:srcRect l="7124" r="1738"/>
          <a:stretch/>
        </p:blipFill>
        <p:spPr>
          <a:xfrm>
            <a:off x="8277142" y="3429000"/>
            <a:ext cx="3076658" cy="3148695"/>
          </a:xfrm>
          <a:prstGeom prst="rect">
            <a:avLst/>
          </a:prstGeom>
        </p:spPr>
      </p:pic>
    </p:spTree>
    <p:extLst>
      <p:ext uri="{BB962C8B-B14F-4D97-AF65-F5344CB8AC3E}">
        <p14:creationId xmlns:p14="http://schemas.microsoft.com/office/powerpoint/2010/main" val="1069587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39ED-682E-40C8-BCB5-FEA683E7BF10}"/>
              </a:ext>
            </a:extLst>
          </p:cNvPr>
          <p:cNvSpPr>
            <a:spLocks noGrp="1"/>
          </p:cNvSpPr>
          <p:nvPr>
            <p:ph type="title"/>
          </p:nvPr>
        </p:nvSpPr>
        <p:spPr/>
        <p:txBody>
          <a:bodyPr/>
          <a:lstStyle/>
          <a:p>
            <a:r>
              <a:rPr lang="en-US" dirty="0"/>
              <a:t>Function to minimize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A3243B-7017-4070-BF42-F5B1D8CA9D41}"/>
                  </a:ext>
                </a:extLst>
              </p:cNvPr>
              <p:cNvSpPr txBox="1"/>
              <p:nvPr/>
            </p:nvSpPr>
            <p:spPr>
              <a:xfrm>
                <a:off x="1047016" y="1536670"/>
                <a:ext cx="3646768" cy="1576201"/>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𝑑</m:t>
                        </m:r>
                      </m:sup>
                    </m:sSup>
                  </m:oMath>
                </a14:m>
                <a:r>
                  <a:rPr lang="en-US" sz="2400" b="0" dirty="0">
                    <a:latin typeface="Cambria Math" panose="02040503050406030204" pitchFamily="18" charset="0"/>
                  </a:rPr>
                  <a:t> image to embed</a:t>
                </a:r>
                <a:endParaRPr lang="en-US" sz="2400" b="0" i="1" dirty="0">
                  <a:latin typeface="Cambria Math" panose="02040503050406030204" pitchFamily="18" charset="0"/>
                </a:endParaRPr>
              </a:p>
              <a:p>
                <a14:m>
                  <m:oMath xmlns:m="http://schemas.openxmlformats.org/officeDocument/2006/math">
                    <m:r>
                      <a:rPr lang="en-US" sz="2400" b="0" i="1" smtClean="0">
                        <a:latin typeface="Cambria Math" panose="02040503050406030204" pitchFamily="18" charset="0"/>
                      </a:rPr>
                      <m:t>𝑝</m:t>
                    </m:r>
                  </m:oMath>
                </a14:m>
                <a:r>
                  <a:rPr lang="en-US" sz="2400" dirty="0"/>
                  <a:t>  gaussian kernel</a:t>
                </a:r>
              </a:p>
              <a:p>
                <a14:m>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 </m:t>
                    </m:r>
                  </m:oMath>
                </a14:m>
                <a:r>
                  <a:rPr lang="en-US" sz="2400" dirty="0"/>
                  <a:t> gradient kernel</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𝐺</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𝑆</m:t>
                        </m:r>
                      </m:sub>
                    </m:sSub>
                    <m:r>
                      <a:rPr lang="en-US" sz="2400" b="0" i="1" smtClean="0">
                        <a:latin typeface="Cambria Math" panose="02040503050406030204" pitchFamily="18" charset="0"/>
                      </a:rPr>
                      <m:t> </m:t>
                    </m:r>
                  </m:oMath>
                </a14:m>
                <a:r>
                  <a:rPr lang="en-US" sz="2400" dirty="0"/>
                  <a:t> importance weights</a:t>
                </a:r>
              </a:p>
            </p:txBody>
          </p:sp>
        </mc:Choice>
        <mc:Fallback xmlns="">
          <p:sp>
            <p:nvSpPr>
              <p:cNvPr id="6" name="TextBox 5">
                <a:extLst>
                  <a:ext uri="{FF2B5EF4-FFF2-40B4-BE49-F238E27FC236}">
                    <a16:creationId xmlns:a16="http://schemas.microsoft.com/office/drawing/2014/main" id="{2EA3243B-7017-4070-BF42-F5B1D8CA9D41}"/>
                  </a:ext>
                </a:extLst>
              </p:cNvPr>
              <p:cNvSpPr txBox="1">
                <a:spLocks noRot="1" noChangeAspect="1" noMove="1" noResize="1" noEditPoints="1" noAdjustHandles="1" noChangeArrowheads="1" noChangeShapeType="1" noTextEdit="1"/>
              </p:cNvSpPr>
              <p:nvPr/>
            </p:nvSpPr>
            <p:spPr>
              <a:xfrm>
                <a:off x="1047016" y="1536670"/>
                <a:ext cx="3646768" cy="1576201"/>
              </a:xfrm>
              <a:prstGeom prst="rect">
                <a:avLst/>
              </a:prstGeom>
              <a:blipFill>
                <a:blip r:embed="rId2"/>
                <a:stretch>
                  <a:fillRect l="-502" t="-2703" r="-1839" b="-772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54080F-BA6E-44DD-BB17-819FDB71ABAA}"/>
              </a:ext>
            </a:extLst>
          </p:cNvPr>
          <p:cNvPicPr>
            <a:picLocks noChangeAspect="1"/>
          </p:cNvPicPr>
          <p:nvPr/>
        </p:nvPicPr>
        <p:blipFill>
          <a:blip r:embed="rId3"/>
          <a:stretch>
            <a:fillRect/>
          </a:stretch>
        </p:blipFill>
        <p:spPr>
          <a:xfrm>
            <a:off x="2817039" y="3217508"/>
            <a:ext cx="8210441" cy="3495208"/>
          </a:xfrm>
          <a:prstGeom prst="rect">
            <a:avLst/>
          </a:prstGeom>
        </p:spPr>
      </p:pic>
      <p:sp>
        <p:nvSpPr>
          <p:cNvPr id="5" name="TextBox 4">
            <a:extLst>
              <a:ext uri="{FF2B5EF4-FFF2-40B4-BE49-F238E27FC236}">
                <a16:creationId xmlns:a16="http://schemas.microsoft.com/office/drawing/2014/main" id="{60F78670-0C3D-4CA5-B5DB-1EC2ABE78F1D}"/>
              </a:ext>
            </a:extLst>
          </p:cNvPr>
          <p:cNvSpPr txBox="1"/>
          <p:nvPr/>
        </p:nvSpPr>
        <p:spPr>
          <a:xfrm>
            <a:off x="1164520" y="3630553"/>
            <a:ext cx="2187715" cy="2862322"/>
          </a:xfrm>
          <a:prstGeom prst="rect">
            <a:avLst/>
          </a:prstGeom>
          <a:noFill/>
        </p:spPr>
        <p:txBody>
          <a:bodyPr wrap="none" rtlCol="0">
            <a:spAutoFit/>
          </a:bodyPr>
          <a:lstStyle/>
          <a:p>
            <a:r>
              <a:rPr lang="en-US" dirty="0"/>
              <a:t>Similarity term</a:t>
            </a:r>
          </a:p>
          <a:p>
            <a:endParaRPr lang="en-US" dirty="0"/>
          </a:p>
          <a:p>
            <a:endParaRPr lang="en-US" dirty="0"/>
          </a:p>
          <a:p>
            <a:endParaRPr lang="en-US" dirty="0"/>
          </a:p>
          <a:p>
            <a:endParaRPr lang="en-US" dirty="0"/>
          </a:p>
          <a:p>
            <a:r>
              <a:rPr lang="en-US" dirty="0"/>
              <a:t>Edge preserving term</a:t>
            </a:r>
          </a:p>
          <a:p>
            <a:endParaRPr lang="en-US" dirty="0"/>
          </a:p>
          <a:p>
            <a:endParaRPr lang="en-US" dirty="0"/>
          </a:p>
          <a:p>
            <a:endParaRPr lang="en-US" dirty="0"/>
          </a:p>
          <a:p>
            <a:r>
              <a:rPr lang="en-US" dirty="0"/>
              <a:t>Smoothening term</a:t>
            </a:r>
          </a:p>
        </p:txBody>
      </p:sp>
    </p:spTree>
    <p:extLst>
      <p:ext uri="{BB962C8B-B14F-4D97-AF65-F5344CB8AC3E}">
        <p14:creationId xmlns:p14="http://schemas.microsoft.com/office/powerpoint/2010/main" val="1325796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5A543C3-F2DF-4F8F-B99F-ABDF3892920E}"/>
                  </a:ext>
                </a:extLst>
              </p:cNvPr>
              <p:cNvSpPr>
                <a:spLocks noGrp="1"/>
              </p:cNvSpPr>
              <p:nvPr>
                <p:ph type="title"/>
              </p:nvPr>
            </p:nvSpPr>
            <p:spPr/>
            <p:txBody>
              <a:bodyPr/>
              <a:lstStyle/>
              <a:p>
                <a:r>
                  <a:rPr lang="en-US" dirty="0"/>
                  <a:t>Finding </a:t>
                </a:r>
                <a14:m>
                  <m:oMath xmlns:m="http://schemas.openxmlformats.org/officeDocument/2006/math">
                    <m:r>
                      <a:rPr lang="en-US" b="0" i="1" smtClean="0">
                        <a:latin typeface="Cambria Math" panose="02040503050406030204" pitchFamily="18" charset="0"/>
                      </a:rPr>
                      <m:t>h</m:t>
                    </m:r>
                  </m:oMath>
                </a14:m>
                <a:endParaRPr lang="en-US" dirty="0" err="1"/>
              </a:p>
            </p:txBody>
          </p:sp>
        </mc:Choice>
        <mc:Fallback xmlns="">
          <p:sp>
            <p:nvSpPr>
              <p:cNvPr id="2" name="Title 1">
                <a:extLst>
                  <a:ext uri="{FF2B5EF4-FFF2-40B4-BE49-F238E27FC236}">
                    <a16:creationId xmlns:a16="http://schemas.microsoft.com/office/drawing/2014/main" id="{F5A543C3-F2DF-4F8F-B99F-ABDF3892920E}"/>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1BA9C-8133-4EBB-99C3-97E3569E34FD}"/>
                  </a:ext>
                </a:extLst>
              </p:cNvPr>
              <p:cNvSpPr>
                <a:spLocks noGrp="1"/>
              </p:cNvSpPr>
              <p:nvPr>
                <p:ph idx="1"/>
              </p:nvPr>
            </p:nvSpPr>
            <p:spPr>
              <a:xfrm>
                <a:off x="838200" y="1445741"/>
                <a:ext cx="10515600" cy="4731222"/>
              </a:xfrm>
            </p:spPr>
            <p:txBody>
              <a:bodyPr vert="horz" lIns="91440" tIns="45720" rIns="91440" bIns="45720" rtlCol="0" anchor="t">
                <a:normAutofit/>
              </a:bodyPr>
              <a:lstStyle/>
              <a:p>
                <a:r>
                  <a:rPr lang="en-US" dirty="0"/>
                  <a:t>Greedy optimization algorithms tend to get stuck at local minimum</a:t>
                </a:r>
              </a:p>
              <a:p>
                <a:r>
                  <a:rPr lang="en-US" dirty="0"/>
                  <a:t>Simulated annealing is being used instead</a:t>
                </a:r>
              </a:p>
              <a:p>
                <a:endParaRPr lang="en-US" dirty="0"/>
              </a:p>
              <a:p>
                <a:pPr lvl="1"/>
                <a:r>
                  <a:rPr lang="en-US" dirty="0"/>
                  <a:t>Divide out solution space into stats, neighboring states differ by a single element change of </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5</m:t>
                    </m:r>
                    <m:r>
                      <a:rPr lang="en-US" i="1">
                        <a:latin typeface="Cambria Math" panose="02040503050406030204" pitchFamily="18" charset="0"/>
                      </a:rPr>
                      <m:t>𝑠</m:t>
                    </m:r>
                  </m:oMath>
                </a14:m>
                <a:endParaRPr lang="en-US" dirty="0"/>
              </a:p>
              <a:p>
                <a:pPr lvl="1"/>
                <a:endParaRPr lang="he-IL" dirty="0"/>
              </a:p>
              <a:p>
                <a:pPr lvl="1"/>
                <a:r>
                  <a:rPr lang="en-US" dirty="0"/>
                  <a:t>At each step- decide probabilistically between moving to some neighboring state or stating in the same state</a:t>
                </a:r>
              </a:p>
              <a:p>
                <a:pPr lvl="1"/>
                <a:endParaRPr lang="en-US" dirty="0"/>
              </a:p>
              <a:p>
                <a:pPr lvl="1"/>
                <a:r>
                  <a:rPr lang="en-US" dirty="0"/>
                  <a:t>Prefer better neighbors but might also accept worse neighbors in order to avoid getting stuck in local optima</a:t>
                </a:r>
              </a:p>
            </p:txBody>
          </p:sp>
        </mc:Choice>
        <mc:Fallback xmlns="">
          <p:sp>
            <p:nvSpPr>
              <p:cNvPr id="3" name="Content Placeholder 2">
                <a:extLst>
                  <a:ext uri="{FF2B5EF4-FFF2-40B4-BE49-F238E27FC236}">
                    <a16:creationId xmlns:a16="http://schemas.microsoft.com/office/drawing/2014/main" id="{7811BA9C-8133-4EBB-99C3-97E3569E34FD}"/>
                  </a:ext>
                </a:extLst>
              </p:cNvPr>
              <p:cNvSpPr>
                <a:spLocks noGrp="1" noRot="1" noChangeAspect="1" noMove="1" noResize="1" noEditPoints="1" noAdjustHandles="1" noChangeArrowheads="1" noChangeShapeType="1" noTextEdit="1"/>
              </p:cNvSpPr>
              <p:nvPr>
                <p:ph idx="1"/>
              </p:nvPr>
            </p:nvSpPr>
            <p:spPr>
              <a:xfrm>
                <a:off x="838200" y="1445741"/>
                <a:ext cx="10515600" cy="4731222"/>
              </a:xfrm>
              <a:blipFill>
                <a:blip r:embed="rId4"/>
                <a:stretch>
                  <a:fillRect l="-1043" t="-2062"/>
                </a:stretch>
              </a:blipFill>
            </p:spPr>
            <p:txBody>
              <a:bodyPr/>
              <a:lstStyle/>
              <a:p>
                <a:r>
                  <a:rPr lang="en-US">
                    <a:noFill/>
                  </a:rPr>
                  <a:t> </a:t>
                </a:r>
              </a:p>
            </p:txBody>
          </p:sp>
        </mc:Fallback>
      </mc:AlternateContent>
    </p:spTree>
    <p:extLst>
      <p:ext uri="{BB962C8B-B14F-4D97-AF65-F5344CB8AC3E}">
        <p14:creationId xmlns:p14="http://schemas.microsoft.com/office/powerpoint/2010/main" val="1370374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77D4-C9E4-4645-BD6F-F41C3E6F4C1E}"/>
              </a:ext>
            </a:extLst>
          </p:cNvPr>
          <p:cNvSpPr>
            <a:spLocks noGrp="1"/>
          </p:cNvSpPr>
          <p:nvPr>
            <p:ph type="title"/>
          </p:nvPr>
        </p:nvSpPr>
        <p:spPr/>
        <p:txBody>
          <a:bodyPr/>
          <a:lstStyle/>
          <a:p>
            <a:r>
              <a:rPr lang="en-US" dirty="0"/>
              <a:t>Simulated annealing improvements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D73D27-3436-4758-930C-E20280E37352}"/>
                  </a:ext>
                </a:extLst>
              </p:cNvPr>
              <p:cNvSpPr>
                <a:spLocks noGrp="1"/>
              </p:cNvSpPr>
              <p:nvPr>
                <p:ph idx="1"/>
              </p:nvPr>
            </p:nvSpPr>
            <p:spPr>
              <a:xfrm>
                <a:off x="838200" y="1396314"/>
                <a:ext cx="10515600" cy="4780649"/>
              </a:xfrm>
            </p:spPr>
            <p:txBody>
              <a:bodyPr>
                <a:normAutofit fontScale="92500" lnSpcReduction="20000"/>
              </a:bodyPr>
              <a:lstStyle/>
              <a:p>
                <a:pPr marL="0" indent="0">
                  <a:buNone/>
                </a:pPr>
                <a:endParaRPr lang="en-US" dirty="0"/>
              </a:p>
              <a:p>
                <a:r>
                  <a:rPr lang="en-US" dirty="0"/>
                  <a:t>Solving for </a:t>
                </a:r>
                <a14:m>
                  <m:oMath xmlns:m="http://schemas.openxmlformats.org/officeDocument/2006/math">
                    <m:r>
                      <a:rPr lang="en-US" b="0" i="1" smtClean="0">
                        <a:latin typeface="Cambria Math" panose="02040503050406030204" pitchFamily="18" charset="0"/>
                      </a:rPr>
                      <m:t>h</m:t>
                    </m:r>
                  </m:oMath>
                </a14:m>
                <a:r>
                  <a:rPr lang="en-US" dirty="0"/>
                  <a:t> is time consuming</a:t>
                </a:r>
              </a:p>
              <a:p>
                <a:pPr lvl="1"/>
                <a:r>
                  <a:rPr lang="en-US" dirty="0"/>
                  <a:t>Need to find a way to use all CPU cores</a:t>
                </a:r>
              </a:p>
              <a:p>
                <a:pPr lvl="1"/>
                <a:endParaRPr lang="en-US" dirty="0"/>
              </a:p>
              <a:p>
                <a:r>
                  <a:rPr lang="en-US" dirty="0"/>
                  <a:t>Each state transition affects the image within a certain radius</a:t>
                </a:r>
              </a:p>
              <a:p>
                <a:pPr lvl="1"/>
                <a:r>
                  <a:rPr lang="en-US" dirty="0"/>
                  <a:t>Maximum height &amp; gaussian kernel </a:t>
                </a:r>
              </a:p>
              <a:p>
                <a:pPr lvl="1"/>
                <a:endParaRPr lang="en-US" dirty="0"/>
              </a:p>
              <a:p>
                <a:r>
                  <a:rPr lang="en-US" dirty="0"/>
                  <a:t>Changing heightfield elements outside of this radios is independent</a:t>
                </a:r>
              </a:p>
              <a:p>
                <a:pPr marL="0" indent="0">
                  <a:buNone/>
                </a:pPr>
                <a:r>
                  <a:rPr lang="en-US" dirty="0"/>
                  <a:t> </a:t>
                </a:r>
              </a:p>
              <a:p>
                <a:r>
                  <a:rPr lang="en-US" dirty="0"/>
                  <a:t>Add concurrency:</a:t>
                </a:r>
              </a:p>
              <a:p>
                <a:pPr lvl="1"/>
                <a:r>
                  <a:rPr lang="en-US" dirty="0"/>
                  <a:t>Choosing at each step far enough elements,</a:t>
                </a:r>
              </a:p>
              <a:p>
                <a:pPr lvl="1"/>
                <a:r>
                  <a:rPr lang="en-US" dirty="0"/>
                  <a:t>Accept/reject each state independently in different core</a:t>
                </a:r>
              </a:p>
              <a:p>
                <a:pPr lvl="1"/>
                <a:r>
                  <a:rPr lang="en-US" dirty="0"/>
                  <a:t>Apply the changes to the heightfield </a:t>
                </a:r>
              </a:p>
            </p:txBody>
          </p:sp>
        </mc:Choice>
        <mc:Fallback xmlns="">
          <p:sp>
            <p:nvSpPr>
              <p:cNvPr id="3" name="Content Placeholder 2">
                <a:extLst>
                  <a:ext uri="{FF2B5EF4-FFF2-40B4-BE49-F238E27FC236}">
                    <a16:creationId xmlns:a16="http://schemas.microsoft.com/office/drawing/2014/main" id="{69D73D27-3436-4758-930C-E20280E37352}"/>
                  </a:ext>
                </a:extLst>
              </p:cNvPr>
              <p:cNvSpPr>
                <a:spLocks noGrp="1" noRot="1" noChangeAspect="1" noMove="1" noResize="1" noEditPoints="1" noAdjustHandles="1" noChangeArrowheads="1" noChangeShapeType="1" noTextEdit="1"/>
              </p:cNvSpPr>
              <p:nvPr>
                <p:ph idx="1"/>
              </p:nvPr>
            </p:nvSpPr>
            <p:spPr>
              <a:xfrm>
                <a:off x="838200" y="1396314"/>
                <a:ext cx="10515600" cy="4780649"/>
              </a:xfrm>
              <a:blipFill>
                <a:blip r:embed="rId2"/>
                <a:stretch>
                  <a:fillRect l="-928"/>
                </a:stretch>
              </a:blipFill>
            </p:spPr>
            <p:txBody>
              <a:bodyPr/>
              <a:lstStyle/>
              <a:p>
                <a:r>
                  <a:rPr lang="en-US">
                    <a:noFill/>
                  </a:rPr>
                  <a:t> </a:t>
                </a:r>
              </a:p>
            </p:txBody>
          </p:sp>
        </mc:Fallback>
      </mc:AlternateContent>
    </p:spTree>
    <p:extLst>
      <p:ext uri="{BB962C8B-B14F-4D97-AF65-F5344CB8AC3E}">
        <p14:creationId xmlns:p14="http://schemas.microsoft.com/office/powerpoint/2010/main" val="1474058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D14A-5C83-4F25-B357-C9A10B290120}"/>
              </a:ext>
            </a:extLst>
          </p:cNvPr>
          <p:cNvSpPr>
            <a:spLocks noGrp="1"/>
          </p:cNvSpPr>
          <p:nvPr>
            <p:ph type="title"/>
          </p:nvPr>
        </p:nvSpPr>
        <p:spPr>
          <a:xfrm>
            <a:off x="838200" y="80017"/>
            <a:ext cx="10515600" cy="1325563"/>
          </a:xfrm>
        </p:spPr>
        <p:txBody>
          <a:bodyPr/>
          <a:lstStyle/>
          <a:p>
            <a:r>
              <a:rPr lang="en-US" dirty="0"/>
              <a:t>Related Work</a:t>
            </a:r>
          </a:p>
        </p:txBody>
      </p:sp>
      <p:sp>
        <p:nvSpPr>
          <p:cNvPr id="3" name="Content Placeholder 2">
            <a:extLst>
              <a:ext uri="{FF2B5EF4-FFF2-40B4-BE49-F238E27FC236}">
                <a16:creationId xmlns:a16="http://schemas.microsoft.com/office/drawing/2014/main" id="{17B1B40C-C467-479D-BA2F-838854A2920C}"/>
              </a:ext>
            </a:extLst>
          </p:cNvPr>
          <p:cNvSpPr>
            <a:spLocks noGrp="1"/>
          </p:cNvSpPr>
          <p:nvPr>
            <p:ph idx="1"/>
          </p:nvPr>
        </p:nvSpPr>
        <p:spPr>
          <a:xfrm>
            <a:off x="838200" y="1202467"/>
            <a:ext cx="11386668" cy="4711785"/>
          </a:xfrm>
        </p:spPr>
        <p:txBody>
          <a:bodyPr vert="horz" lIns="91440" tIns="45720" rIns="91440" bIns="45720" rtlCol="0" anchor="t">
            <a:normAutofit fontScale="92500" lnSpcReduction="20000"/>
          </a:bodyPr>
          <a:lstStyle/>
          <a:p>
            <a:r>
              <a:rPr lang="en-US" dirty="0"/>
              <a:t>shadow sculptures assembled by trial and error by artists </a:t>
            </a:r>
          </a:p>
          <a:p>
            <a:pPr lvl="1"/>
            <a:r>
              <a:rPr lang="en-US" dirty="0"/>
              <a:t>Recent algorithmic methods: Shadow art by MITRA N. J </a:t>
            </a:r>
          </a:p>
          <a:p>
            <a:pPr lvl="2"/>
            <a:r>
              <a:rPr lang="en-US" dirty="0"/>
              <a:t>Computational tools for the creation of shadow art </a:t>
            </a:r>
          </a:p>
          <a:p>
            <a:r>
              <a:rPr lang="en-US" dirty="0"/>
              <a:t>Shape from darkness: Deriving surface information from dynamic shadows by KENDER J</a:t>
            </a:r>
          </a:p>
          <a:p>
            <a:pPr lvl="1"/>
            <a:r>
              <a:rPr lang="en-US" dirty="0"/>
              <a:t>single cross section</a:t>
            </a:r>
          </a:p>
          <a:p>
            <a:r>
              <a:rPr lang="en-US" dirty="0"/>
              <a:t>Shadow Graphs and Surface Reconstruction by YU Y.</a:t>
            </a:r>
          </a:p>
          <a:p>
            <a:pPr lvl="1"/>
            <a:r>
              <a:rPr lang="en-US" dirty="0"/>
              <a:t>Reconstruct shape  from shadows</a:t>
            </a:r>
          </a:p>
          <a:p>
            <a:r>
              <a:rPr lang="en-US" dirty="0"/>
              <a:t>Model-based halftoning using direct binary search by ANALOUI M.</a:t>
            </a:r>
          </a:p>
          <a:p>
            <a:pPr lvl="1"/>
            <a:r>
              <a:rPr lang="en-US" dirty="0"/>
              <a:t>optimization-based halftoning</a:t>
            </a:r>
          </a:p>
          <a:p>
            <a:pPr lvl="1"/>
            <a:endParaRPr lang="en-US" dirty="0"/>
          </a:p>
          <a:p>
            <a:r>
              <a:rPr lang="en-US" dirty="0"/>
              <a:t>What's new with </a:t>
            </a:r>
            <a:r>
              <a:rPr lang="en-US" dirty="0" err="1"/>
              <a:t>ShadowPix</a:t>
            </a:r>
            <a:r>
              <a:rPr lang="en-US" dirty="0"/>
              <a:t>:</a:t>
            </a:r>
            <a:endParaRPr lang="en-US" dirty="0">
              <a:cs typeface="Calibri"/>
            </a:endParaRPr>
          </a:p>
          <a:p>
            <a:pPr lvl="1"/>
            <a:r>
              <a:rPr lang="en-US" dirty="0"/>
              <a:t>Halftone</a:t>
            </a:r>
          </a:p>
          <a:p>
            <a:pPr lvl="1"/>
            <a:r>
              <a:rPr lang="en-US" dirty="0"/>
              <a:t>Elements cast and receive shadow </a:t>
            </a:r>
          </a:p>
          <a:p>
            <a:pPr lvl="1"/>
            <a:endParaRPr lang="en-US" dirty="0">
              <a:cs typeface="Calibri" panose="020F0502020204030204"/>
            </a:endParaRPr>
          </a:p>
          <a:p>
            <a:endParaRPr lang="en-US" dirty="0"/>
          </a:p>
          <a:p>
            <a:endParaRPr lang="en-US" dirty="0"/>
          </a:p>
          <a:p>
            <a:endParaRPr lang="en-US" dirty="0">
              <a:cs typeface="Calibri" panose="020F0502020204030204"/>
            </a:endParaRPr>
          </a:p>
        </p:txBody>
      </p:sp>
      <p:grpSp>
        <p:nvGrpSpPr>
          <p:cNvPr id="5" name="Group 4">
            <a:extLst>
              <a:ext uri="{FF2B5EF4-FFF2-40B4-BE49-F238E27FC236}">
                <a16:creationId xmlns:a16="http://schemas.microsoft.com/office/drawing/2014/main" id="{0D0536AA-49FD-4124-815D-D30019E1FF21}"/>
              </a:ext>
            </a:extLst>
          </p:cNvPr>
          <p:cNvGrpSpPr/>
          <p:nvPr/>
        </p:nvGrpSpPr>
        <p:grpSpPr>
          <a:xfrm>
            <a:off x="8963377" y="4414862"/>
            <a:ext cx="3036711" cy="2443138"/>
            <a:chOff x="7705239" y="2059843"/>
            <a:chExt cx="3862664" cy="3107646"/>
          </a:xfrm>
        </p:grpSpPr>
        <p:pic>
          <p:nvPicPr>
            <p:cNvPr id="7170" name="Picture 2" descr="תוצאת תמונה עבור ‪Tim Noble and Sue Webster‬‏">
              <a:extLst>
                <a:ext uri="{FF2B5EF4-FFF2-40B4-BE49-F238E27FC236}">
                  <a16:creationId xmlns:a16="http://schemas.microsoft.com/office/drawing/2014/main" id="{DBF8B774-83FB-4115-9EA2-74B158479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200" y="2059843"/>
              <a:ext cx="3744703" cy="27383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9F6D57-2B66-4E9E-9C35-50EB75FE881A}"/>
                </a:ext>
              </a:extLst>
            </p:cNvPr>
            <p:cNvSpPr txBox="1"/>
            <p:nvPr/>
          </p:nvSpPr>
          <p:spPr>
            <a:xfrm>
              <a:off x="7705239" y="4798157"/>
              <a:ext cx="2794098" cy="369332"/>
            </a:xfrm>
            <a:prstGeom prst="rect">
              <a:avLst/>
            </a:prstGeom>
            <a:noFill/>
          </p:spPr>
          <p:txBody>
            <a:bodyPr wrap="none" rtlCol="0">
              <a:spAutoFit/>
            </a:bodyPr>
            <a:lstStyle/>
            <a:p>
              <a:r>
                <a:rPr lang="en-US" dirty="0"/>
                <a:t>Tim Nobel and Sue Webster</a:t>
              </a:r>
            </a:p>
          </p:txBody>
        </p:sp>
      </p:grpSp>
    </p:spTree>
    <p:extLst>
      <p:ext uri="{BB962C8B-B14F-4D97-AF65-F5344CB8AC3E}">
        <p14:creationId xmlns:p14="http://schemas.microsoft.com/office/powerpoint/2010/main" val="3407071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F6F1-58A7-4BA8-A664-2457110080C9}"/>
              </a:ext>
            </a:extLst>
          </p:cNvPr>
          <p:cNvSpPr>
            <a:spLocks noGrp="1"/>
          </p:cNvSpPr>
          <p:nvPr>
            <p:ph type="title"/>
          </p:nvPr>
        </p:nvSpPr>
        <p:spPr/>
        <p:txBody>
          <a:bodyPr/>
          <a:lstStyle/>
          <a:p>
            <a:pPr algn="ctr"/>
            <a:r>
              <a:rPr lang="en-US" dirty="0"/>
              <a:t>Results Settings</a:t>
            </a:r>
          </a:p>
        </p:txBody>
      </p:sp>
      <p:sp>
        <p:nvSpPr>
          <p:cNvPr id="3" name="Content Placeholder 2">
            <a:extLst>
              <a:ext uri="{FF2B5EF4-FFF2-40B4-BE49-F238E27FC236}">
                <a16:creationId xmlns:a16="http://schemas.microsoft.com/office/drawing/2014/main" id="{5D0A89B4-F776-4E8A-9CAE-91A70D8DE467}"/>
              </a:ext>
            </a:extLst>
          </p:cNvPr>
          <p:cNvSpPr>
            <a:spLocks noGrp="1"/>
          </p:cNvSpPr>
          <p:nvPr>
            <p:ph idx="1"/>
          </p:nvPr>
        </p:nvSpPr>
        <p:spPr/>
        <p:txBody>
          <a:bodyPr>
            <a:normAutofit/>
          </a:bodyPr>
          <a:lstStyle/>
          <a:p>
            <a:r>
              <a:rPr lang="en-US" dirty="0"/>
              <a:t>Local Method:</a:t>
            </a:r>
          </a:p>
          <a:p>
            <a:pPr lvl="1"/>
            <a:r>
              <a:rPr lang="en-US" dirty="0"/>
              <a:t>Pixel size of 2.5x2.5 mm</a:t>
            </a:r>
          </a:p>
          <a:p>
            <a:pPr lvl="1"/>
            <a:r>
              <a:rPr lang="en-US" dirty="0"/>
              <a:t>Wall thickness of 0.25 mm</a:t>
            </a:r>
          </a:p>
          <a:p>
            <a:r>
              <a:rPr lang="en-US" dirty="0"/>
              <a:t>Global Method:</a:t>
            </a:r>
          </a:p>
          <a:p>
            <a:pPr lvl="1"/>
            <a:r>
              <a:rPr lang="en-US" dirty="0"/>
              <a:t>Element size of 0.5x0.5 mm</a:t>
            </a:r>
          </a:p>
          <a:p>
            <a:pPr lvl="1"/>
            <a:r>
              <a:rPr lang="en-US" dirty="0"/>
              <a:t>Thinner heightfield elements tend to bend or break</a:t>
            </a:r>
          </a:p>
          <a:p>
            <a:r>
              <a:rPr lang="en-US" dirty="0"/>
              <a:t>Printing:</a:t>
            </a:r>
          </a:p>
          <a:p>
            <a:pPr lvl="1"/>
            <a:r>
              <a:rPr lang="en-US" dirty="0" err="1"/>
              <a:t>Objet</a:t>
            </a:r>
            <a:r>
              <a:rPr lang="en-US" dirty="0"/>
              <a:t> Connex 350 printer</a:t>
            </a:r>
          </a:p>
          <a:p>
            <a:pPr lvl="1"/>
            <a:r>
              <a:rPr lang="en-US" dirty="0" err="1"/>
              <a:t>VeroBlack</a:t>
            </a:r>
            <a:r>
              <a:rPr lang="en-US" dirty="0"/>
              <a:t> (opaque black material), painted white with an airbrush.</a:t>
            </a:r>
          </a:p>
          <a:p>
            <a:pPr lvl="1"/>
            <a:r>
              <a:rPr lang="en-US" dirty="0"/>
              <a:t>Samples varied between 10 and 20 centimeters in each dimension</a:t>
            </a:r>
          </a:p>
          <a:p>
            <a:pPr lvl="1"/>
            <a:endParaRPr lang="en-US" dirty="0"/>
          </a:p>
        </p:txBody>
      </p:sp>
    </p:spTree>
    <p:extLst>
      <p:ext uri="{BB962C8B-B14F-4D97-AF65-F5344CB8AC3E}">
        <p14:creationId xmlns:p14="http://schemas.microsoft.com/office/powerpoint/2010/main" val="4186118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1628-A5A7-483C-8508-A8C97253AE8B}"/>
              </a:ext>
            </a:extLst>
          </p:cNvPr>
          <p:cNvSpPr>
            <a:spLocks noGrp="1"/>
          </p:cNvSpPr>
          <p:nvPr>
            <p:ph type="title"/>
          </p:nvPr>
        </p:nvSpPr>
        <p:spPr>
          <a:xfrm>
            <a:off x="838200" y="365125"/>
            <a:ext cx="10515600" cy="1325563"/>
          </a:xfrm>
        </p:spPr>
        <p:txBody>
          <a:bodyPr/>
          <a:lstStyle/>
          <a:p>
            <a:pPr algn="ctr"/>
            <a:r>
              <a:rPr lang="en-US" dirty="0"/>
              <a:t>Results - Paintings</a:t>
            </a:r>
          </a:p>
        </p:txBody>
      </p:sp>
      <p:sp>
        <p:nvSpPr>
          <p:cNvPr id="5" name="TextBox 4">
            <a:extLst>
              <a:ext uri="{FF2B5EF4-FFF2-40B4-BE49-F238E27FC236}">
                <a16:creationId xmlns:a16="http://schemas.microsoft.com/office/drawing/2014/main" id="{6322A8C5-42FE-4A6E-9D4F-D0C29F35D99B}"/>
              </a:ext>
            </a:extLst>
          </p:cNvPr>
          <p:cNvSpPr txBox="1"/>
          <p:nvPr/>
        </p:nvSpPr>
        <p:spPr>
          <a:xfrm>
            <a:off x="2382700" y="2058823"/>
            <a:ext cx="837089" cy="369332"/>
          </a:xfrm>
          <a:prstGeom prst="rect">
            <a:avLst/>
          </a:prstGeom>
          <a:noFill/>
        </p:spPr>
        <p:txBody>
          <a:bodyPr wrap="none" rtlCol="0">
            <a:spAutoFit/>
          </a:bodyPr>
          <a:lstStyle/>
          <a:p>
            <a:r>
              <a:rPr lang="en-US" dirty="0"/>
              <a:t>Inputs:</a:t>
            </a:r>
          </a:p>
        </p:txBody>
      </p:sp>
      <p:sp>
        <p:nvSpPr>
          <p:cNvPr id="6" name="TextBox 5">
            <a:extLst>
              <a:ext uri="{FF2B5EF4-FFF2-40B4-BE49-F238E27FC236}">
                <a16:creationId xmlns:a16="http://schemas.microsoft.com/office/drawing/2014/main" id="{49936491-1886-4E7D-A4B5-370A167401B2}"/>
              </a:ext>
            </a:extLst>
          </p:cNvPr>
          <p:cNvSpPr txBox="1"/>
          <p:nvPr/>
        </p:nvSpPr>
        <p:spPr>
          <a:xfrm>
            <a:off x="1863238" y="3038695"/>
            <a:ext cx="2069433" cy="646331"/>
          </a:xfrm>
          <a:prstGeom prst="rect">
            <a:avLst/>
          </a:prstGeom>
          <a:noFill/>
        </p:spPr>
        <p:txBody>
          <a:bodyPr wrap="square" rtlCol="0">
            <a:spAutoFit/>
          </a:bodyPr>
          <a:lstStyle/>
          <a:p>
            <a:pPr algn="ctr"/>
            <a:r>
              <a:rPr lang="en-US" dirty="0"/>
              <a:t>Printed </a:t>
            </a:r>
            <a:r>
              <a:rPr lang="en-US" dirty="0" err="1"/>
              <a:t>ShadowPix</a:t>
            </a:r>
            <a:endParaRPr lang="en-US" dirty="0"/>
          </a:p>
          <a:p>
            <a:pPr algn="ctr"/>
            <a:r>
              <a:rPr lang="en-US" dirty="0"/>
              <a:t>(Local Method):</a:t>
            </a:r>
          </a:p>
        </p:txBody>
      </p:sp>
      <p:pic>
        <p:nvPicPr>
          <p:cNvPr id="7" name="Picture 6">
            <a:extLst>
              <a:ext uri="{FF2B5EF4-FFF2-40B4-BE49-F238E27FC236}">
                <a16:creationId xmlns:a16="http://schemas.microsoft.com/office/drawing/2014/main" id="{091AD63B-028C-48D6-93B1-F5ADE43FDADF}"/>
              </a:ext>
            </a:extLst>
          </p:cNvPr>
          <p:cNvPicPr>
            <a:picLocks noChangeAspect="1"/>
          </p:cNvPicPr>
          <p:nvPr/>
        </p:nvPicPr>
        <p:blipFill>
          <a:blip r:embed="rId2"/>
          <a:stretch>
            <a:fillRect/>
          </a:stretch>
        </p:blipFill>
        <p:spPr>
          <a:xfrm>
            <a:off x="4471685" y="4053690"/>
            <a:ext cx="5019675" cy="2562225"/>
          </a:xfrm>
          <a:prstGeom prst="rect">
            <a:avLst/>
          </a:prstGeom>
        </p:spPr>
      </p:pic>
      <p:pic>
        <p:nvPicPr>
          <p:cNvPr id="8" name="Picture 7">
            <a:extLst>
              <a:ext uri="{FF2B5EF4-FFF2-40B4-BE49-F238E27FC236}">
                <a16:creationId xmlns:a16="http://schemas.microsoft.com/office/drawing/2014/main" id="{A0914F6E-29F3-44FF-BBDB-3E9B7D68566B}"/>
              </a:ext>
            </a:extLst>
          </p:cNvPr>
          <p:cNvPicPr>
            <a:picLocks noChangeAspect="1"/>
          </p:cNvPicPr>
          <p:nvPr/>
        </p:nvPicPr>
        <p:blipFill>
          <a:blip r:embed="rId3"/>
          <a:stretch>
            <a:fillRect/>
          </a:stretch>
        </p:blipFill>
        <p:spPr>
          <a:xfrm>
            <a:off x="5138434" y="1510515"/>
            <a:ext cx="3686175" cy="2543175"/>
          </a:xfrm>
          <a:prstGeom prst="rect">
            <a:avLst/>
          </a:prstGeom>
        </p:spPr>
      </p:pic>
      <p:sp>
        <p:nvSpPr>
          <p:cNvPr id="9" name="TextBox 8">
            <a:extLst>
              <a:ext uri="{FF2B5EF4-FFF2-40B4-BE49-F238E27FC236}">
                <a16:creationId xmlns:a16="http://schemas.microsoft.com/office/drawing/2014/main" id="{A7FD6AB0-7F9A-42BF-A56B-4BF23C763D8F}"/>
              </a:ext>
            </a:extLst>
          </p:cNvPr>
          <p:cNvSpPr txBox="1"/>
          <p:nvPr/>
        </p:nvSpPr>
        <p:spPr>
          <a:xfrm>
            <a:off x="2382700" y="4621048"/>
            <a:ext cx="837089" cy="369332"/>
          </a:xfrm>
          <a:prstGeom prst="rect">
            <a:avLst/>
          </a:prstGeom>
          <a:noFill/>
        </p:spPr>
        <p:txBody>
          <a:bodyPr wrap="none" rtlCol="0">
            <a:spAutoFit/>
          </a:bodyPr>
          <a:lstStyle/>
          <a:p>
            <a:r>
              <a:rPr lang="en-US" dirty="0"/>
              <a:t>Inputs:</a:t>
            </a:r>
          </a:p>
        </p:txBody>
      </p:sp>
      <p:sp>
        <p:nvSpPr>
          <p:cNvPr id="10" name="TextBox 9">
            <a:extLst>
              <a:ext uri="{FF2B5EF4-FFF2-40B4-BE49-F238E27FC236}">
                <a16:creationId xmlns:a16="http://schemas.microsoft.com/office/drawing/2014/main" id="{8784BC29-AFF3-4682-B908-C7D639E8509A}"/>
              </a:ext>
            </a:extLst>
          </p:cNvPr>
          <p:cNvSpPr txBox="1"/>
          <p:nvPr/>
        </p:nvSpPr>
        <p:spPr>
          <a:xfrm>
            <a:off x="1863238" y="5600920"/>
            <a:ext cx="2069433" cy="646331"/>
          </a:xfrm>
          <a:prstGeom prst="rect">
            <a:avLst/>
          </a:prstGeom>
          <a:noFill/>
        </p:spPr>
        <p:txBody>
          <a:bodyPr wrap="square" rtlCol="0">
            <a:spAutoFit/>
          </a:bodyPr>
          <a:lstStyle/>
          <a:p>
            <a:pPr algn="ctr"/>
            <a:r>
              <a:rPr lang="en-US" dirty="0"/>
              <a:t>Printed </a:t>
            </a:r>
            <a:r>
              <a:rPr lang="en-US" dirty="0" err="1"/>
              <a:t>ShadowPix</a:t>
            </a:r>
            <a:endParaRPr lang="en-US" dirty="0"/>
          </a:p>
          <a:p>
            <a:pPr algn="ctr"/>
            <a:r>
              <a:rPr lang="en-US" dirty="0"/>
              <a:t>(Global Method):</a:t>
            </a:r>
          </a:p>
        </p:txBody>
      </p:sp>
    </p:spTree>
    <p:extLst>
      <p:ext uri="{BB962C8B-B14F-4D97-AF65-F5344CB8AC3E}">
        <p14:creationId xmlns:p14="http://schemas.microsoft.com/office/powerpoint/2010/main" val="1414781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person standing in front of a fence&#10;&#10;Description generated with very high confidence">
            <a:extLst>
              <a:ext uri="{FF2B5EF4-FFF2-40B4-BE49-F238E27FC236}">
                <a16:creationId xmlns:a16="http://schemas.microsoft.com/office/drawing/2014/main" id="{C72685A0-2E63-4629-9236-3DAAA2F49E41}"/>
              </a:ext>
            </a:extLst>
          </p:cNvPr>
          <p:cNvPicPr>
            <a:picLocks noChangeAspect="1"/>
          </p:cNvPicPr>
          <p:nvPr/>
        </p:nvPicPr>
        <p:blipFill rotWithShape="1">
          <a:blip r:embed="rId3"/>
          <a:srcRect t="14736" r="-1" b="31512"/>
          <a:stretch/>
        </p:blipFill>
        <p:spPr>
          <a:xfrm>
            <a:off x="321730" y="321732"/>
            <a:ext cx="5728548" cy="3079194"/>
          </a:xfrm>
          <a:prstGeom prst="rect">
            <a:avLst/>
          </a:prstGeom>
        </p:spPr>
      </p:pic>
      <p:pic>
        <p:nvPicPr>
          <p:cNvPr id="6" name="Picture 6" descr="A picture containing outdoor, sitting, building, boat&#10;&#10;Description generated with very high confidence">
            <a:extLst>
              <a:ext uri="{FF2B5EF4-FFF2-40B4-BE49-F238E27FC236}">
                <a16:creationId xmlns:a16="http://schemas.microsoft.com/office/drawing/2014/main" id="{12E581EF-3765-4905-BB1B-D6FF6C3BFDF1}"/>
              </a:ext>
            </a:extLst>
          </p:cNvPr>
          <p:cNvPicPr>
            <a:picLocks noChangeAspect="1"/>
          </p:cNvPicPr>
          <p:nvPr/>
        </p:nvPicPr>
        <p:blipFill rotWithShape="1">
          <a:blip r:embed="rId4"/>
          <a:srcRect t="5437" r="-3" b="-3"/>
          <a:stretch/>
        </p:blipFill>
        <p:spPr>
          <a:xfrm>
            <a:off x="321730" y="3489158"/>
            <a:ext cx="5728548" cy="3047107"/>
          </a:xfrm>
          <a:prstGeom prst="rect">
            <a:avLst/>
          </a:prstGeom>
        </p:spPr>
      </p:pic>
      <p:pic>
        <p:nvPicPr>
          <p:cNvPr id="4" name="Picture 4" descr="A picture containing implement, stationary, pencil&#10;&#10;Description generated with very high confidence">
            <a:extLst>
              <a:ext uri="{FF2B5EF4-FFF2-40B4-BE49-F238E27FC236}">
                <a16:creationId xmlns:a16="http://schemas.microsoft.com/office/drawing/2014/main" id="{596E5B49-DC84-4AA8-B394-CC3ECA042AF8}"/>
              </a:ext>
            </a:extLst>
          </p:cNvPr>
          <p:cNvPicPr>
            <a:picLocks noChangeAspect="1"/>
          </p:cNvPicPr>
          <p:nvPr/>
        </p:nvPicPr>
        <p:blipFill rotWithShape="1">
          <a:blip r:embed="rId5"/>
          <a:srcRect l="18198" r="15893" b="-1"/>
          <a:stretch/>
        </p:blipFill>
        <p:spPr>
          <a:xfrm>
            <a:off x="6141723" y="321732"/>
            <a:ext cx="5728547" cy="6214533"/>
          </a:xfrm>
          <a:prstGeom prst="rect">
            <a:avLst/>
          </a:prstGeom>
        </p:spPr>
      </p:pic>
      <p:sp>
        <p:nvSpPr>
          <p:cNvPr id="5" name="Rectangle 4">
            <a:extLst>
              <a:ext uri="{FF2B5EF4-FFF2-40B4-BE49-F238E27FC236}">
                <a16:creationId xmlns:a16="http://schemas.microsoft.com/office/drawing/2014/main" id="{1794977F-07AB-4FE7-8E0D-564F69A30A64}"/>
              </a:ext>
            </a:extLst>
          </p:cNvPr>
          <p:cNvSpPr/>
          <p:nvPr/>
        </p:nvSpPr>
        <p:spPr>
          <a:xfrm>
            <a:off x="10686619" y="6431917"/>
            <a:ext cx="1409425" cy="369332"/>
          </a:xfrm>
          <a:prstGeom prst="rect">
            <a:avLst/>
          </a:prstGeom>
        </p:spPr>
        <p:txBody>
          <a:bodyPr wrap="none">
            <a:spAutoFit/>
          </a:bodyPr>
          <a:lstStyle/>
          <a:p>
            <a:pPr>
              <a:spcAft>
                <a:spcPts val="600"/>
              </a:spcAft>
            </a:pPr>
            <a:r>
              <a:rPr lang="en-US" dirty="0"/>
              <a:t>Yaacov </a:t>
            </a:r>
            <a:r>
              <a:rPr lang="en-US" dirty="0" err="1"/>
              <a:t>Agam</a:t>
            </a:r>
            <a:endParaRPr lang="en-US" dirty="0"/>
          </a:p>
        </p:txBody>
      </p:sp>
    </p:spTree>
    <p:extLst>
      <p:ext uri="{BB962C8B-B14F-4D97-AF65-F5344CB8AC3E}">
        <p14:creationId xmlns:p14="http://schemas.microsoft.com/office/powerpoint/2010/main" val="2469776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37E8-12DA-4B23-A4EE-FE770A136202}"/>
              </a:ext>
            </a:extLst>
          </p:cNvPr>
          <p:cNvSpPr>
            <a:spLocks noGrp="1"/>
          </p:cNvSpPr>
          <p:nvPr>
            <p:ph type="title"/>
          </p:nvPr>
        </p:nvSpPr>
        <p:spPr>
          <a:xfrm>
            <a:off x="674571" y="205673"/>
            <a:ext cx="10515600" cy="1325563"/>
          </a:xfrm>
        </p:spPr>
        <p:txBody>
          <a:bodyPr/>
          <a:lstStyle/>
          <a:p>
            <a:pPr algn="ctr"/>
            <a:r>
              <a:rPr lang="en-US" dirty="0"/>
              <a:t>Results - Chess</a:t>
            </a:r>
          </a:p>
        </p:txBody>
      </p:sp>
      <p:sp>
        <p:nvSpPr>
          <p:cNvPr id="3" name="Content Placeholder 2">
            <a:extLst>
              <a:ext uri="{FF2B5EF4-FFF2-40B4-BE49-F238E27FC236}">
                <a16:creationId xmlns:a16="http://schemas.microsoft.com/office/drawing/2014/main" id="{49F7CFD5-9596-4080-B0AE-CA071101CD46}"/>
              </a:ext>
            </a:extLst>
          </p:cNvPr>
          <p:cNvSpPr>
            <a:spLocks noGrp="1"/>
          </p:cNvSpPr>
          <p:nvPr>
            <p:ph idx="1"/>
          </p:nvPr>
        </p:nvSpPr>
        <p:spPr>
          <a:xfrm>
            <a:off x="337687" y="5278462"/>
            <a:ext cx="10515600" cy="997514"/>
          </a:xfrm>
        </p:spPr>
        <p:txBody>
          <a:bodyPr>
            <a:normAutofit fontScale="62500" lnSpcReduction="20000"/>
          </a:bodyPr>
          <a:lstStyle/>
          <a:p>
            <a:r>
              <a:rPr lang="en-US" dirty="0"/>
              <a:t>challenging due to the extreme brightness differences.</a:t>
            </a:r>
            <a:endParaRPr lang="he-IL" dirty="0"/>
          </a:p>
          <a:p>
            <a:r>
              <a:rPr lang="en-US" dirty="0"/>
              <a:t>View and light directions perturbed on the printed version.</a:t>
            </a:r>
          </a:p>
          <a:p>
            <a:r>
              <a:rPr lang="en-US" dirty="0"/>
              <a:t>Rendering captures all features up to color balance.</a:t>
            </a:r>
          </a:p>
        </p:txBody>
      </p:sp>
      <p:pic>
        <p:nvPicPr>
          <p:cNvPr id="4" name="Picture 3">
            <a:extLst>
              <a:ext uri="{FF2B5EF4-FFF2-40B4-BE49-F238E27FC236}">
                <a16:creationId xmlns:a16="http://schemas.microsoft.com/office/drawing/2014/main" id="{DED31331-989C-43E4-9F14-6FAC5EBA297F}"/>
              </a:ext>
            </a:extLst>
          </p:cNvPr>
          <p:cNvPicPr>
            <a:picLocks noChangeAspect="1"/>
          </p:cNvPicPr>
          <p:nvPr/>
        </p:nvPicPr>
        <p:blipFill rotWithShape="1">
          <a:blip r:embed="rId2"/>
          <a:srcRect t="1" b="27432"/>
          <a:stretch/>
        </p:blipFill>
        <p:spPr>
          <a:xfrm>
            <a:off x="5094974" y="1405389"/>
            <a:ext cx="4704080" cy="3384550"/>
          </a:xfrm>
          <a:prstGeom prst="rect">
            <a:avLst/>
          </a:prstGeom>
        </p:spPr>
      </p:pic>
      <p:sp>
        <p:nvSpPr>
          <p:cNvPr id="5" name="TextBox 4">
            <a:extLst>
              <a:ext uri="{FF2B5EF4-FFF2-40B4-BE49-F238E27FC236}">
                <a16:creationId xmlns:a16="http://schemas.microsoft.com/office/drawing/2014/main" id="{A97562B1-0F6A-49D7-B350-282362A08C8C}"/>
              </a:ext>
            </a:extLst>
          </p:cNvPr>
          <p:cNvSpPr txBox="1"/>
          <p:nvPr/>
        </p:nvSpPr>
        <p:spPr>
          <a:xfrm>
            <a:off x="2835685" y="1788926"/>
            <a:ext cx="1051891" cy="461665"/>
          </a:xfrm>
          <a:prstGeom prst="rect">
            <a:avLst/>
          </a:prstGeom>
          <a:noFill/>
        </p:spPr>
        <p:txBody>
          <a:bodyPr wrap="none" rtlCol="0">
            <a:spAutoFit/>
          </a:bodyPr>
          <a:lstStyle/>
          <a:p>
            <a:r>
              <a:rPr lang="en-US" sz="2400" dirty="0"/>
              <a:t>Inputs:</a:t>
            </a:r>
          </a:p>
        </p:txBody>
      </p:sp>
      <p:sp>
        <p:nvSpPr>
          <p:cNvPr id="6" name="TextBox 5">
            <a:extLst>
              <a:ext uri="{FF2B5EF4-FFF2-40B4-BE49-F238E27FC236}">
                <a16:creationId xmlns:a16="http://schemas.microsoft.com/office/drawing/2014/main" id="{04991C77-832A-4184-AAA7-96AE9C98E198}"/>
              </a:ext>
            </a:extLst>
          </p:cNvPr>
          <p:cNvSpPr txBox="1"/>
          <p:nvPr/>
        </p:nvSpPr>
        <p:spPr>
          <a:xfrm>
            <a:off x="2529799" y="2866831"/>
            <a:ext cx="1663661" cy="461665"/>
          </a:xfrm>
          <a:prstGeom prst="rect">
            <a:avLst/>
          </a:prstGeom>
          <a:noFill/>
        </p:spPr>
        <p:txBody>
          <a:bodyPr wrap="none" rtlCol="0">
            <a:spAutoFit/>
          </a:bodyPr>
          <a:lstStyle/>
          <a:p>
            <a:r>
              <a:rPr lang="en-US" sz="2400" dirty="0"/>
              <a:t>Renderings:</a:t>
            </a:r>
          </a:p>
        </p:txBody>
      </p:sp>
      <p:sp>
        <p:nvSpPr>
          <p:cNvPr id="7" name="TextBox 6">
            <a:extLst>
              <a:ext uri="{FF2B5EF4-FFF2-40B4-BE49-F238E27FC236}">
                <a16:creationId xmlns:a16="http://schemas.microsoft.com/office/drawing/2014/main" id="{E5D2D919-9DF8-4AA5-B7C4-DF46B3090E56}"/>
              </a:ext>
            </a:extLst>
          </p:cNvPr>
          <p:cNvSpPr txBox="1"/>
          <p:nvPr/>
        </p:nvSpPr>
        <p:spPr>
          <a:xfrm>
            <a:off x="2067559" y="3787705"/>
            <a:ext cx="2588144" cy="830997"/>
          </a:xfrm>
          <a:prstGeom prst="rect">
            <a:avLst/>
          </a:prstGeom>
          <a:noFill/>
        </p:spPr>
        <p:txBody>
          <a:bodyPr wrap="none" rtlCol="0">
            <a:spAutoFit/>
          </a:bodyPr>
          <a:lstStyle/>
          <a:p>
            <a:pPr algn="ctr"/>
            <a:r>
              <a:rPr lang="en-US" sz="2400" dirty="0"/>
              <a:t>Printed </a:t>
            </a:r>
            <a:r>
              <a:rPr lang="en-US" sz="2400" dirty="0" err="1"/>
              <a:t>ShadowPix</a:t>
            </a:r>
            <a:r>
              <a:rPr lang="en-US" sz="2400" dirty="0"/>
              <a:t> </a:t>
            </a:r>
          </a:p>
          <a:p>
            <a:pPr algn="ctr"/>
            <a:r>
              <a:rPr lang="en-US" sz="2400" dirty="0"/>
              <a:t>(Global Method):</a:t>
            </a:r>
          </a:p>
        </p:txBody>
      </p:sp>
    </p:spTree>
    <p:extLst>
      <p:ext uri="{BB962C8B-B14F-4D97-AF65-F5344CB8AC3E}">
        <p14:creationId xmlns:p14="http://schemas.microsoft.com/office/powerpoint/2010/main" val="2800375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D7877-DD2E-404C-AAA3-C52CAB84DB24}"/>
              </a:ext>
            </a:extLst>
          </p:cNvPr>
          <p:cNvSpPr>
            <a:spLocks noGrp="1"/>
          </p:cNvSpPr>
          <p:nvPr>
            <p:ph type="title"/>
          </p:nvPr>
        </p:nvSpPr>
        <p:spPr/>
        <p:txBody>
          <a:bodyPr/>
          <a:lstStyle/>
          <a:p>
            <a:pPr algn="ctr"/>
            <a:r>
              <a:rPr lang="en-US" dirty="0"/>
              <a:t>Results – Photographs</a:t>
            </a:r>
          </a:p>
        </p:txBody>
      </p:sp>
      <p:pic>
        <p:nvPicPr>
          <p:cNvPr id="4" name="Picture 3">
            <a:extLst>
              <a:ext uri="{FF2B5EF4-FFF2-40B4-BE49-F238E27FC236}">
                <a16:creationId xmlns:a16="http://schemas.microsoft.com/office/drawing/2014/main" id="{25AA9A39-666C-4A59-8AA4-FBCD4F5E66D6}"/>
              </a:ext>
            </a:extLst>
          </p:cNvPr>
          <p:cNvPicPr>
            <a:picLocks noChangeAspect="1"/>
          </p:cNvPicPr>
          <p:nvPr/>
        </p:nvPicPr>
        <p:blipFill rotWithShape="1">
          <a:blip r:embed="rId2"/>
          <a:srcRect b="22342"/>
          <a:stretch/>
        </p:blipFill>
        <p:spPr>
          <a:xfrm>
            <a:off x="4897755" y="1661634"/>
            <a:ext cx="5404485" cy="3632261"/>
          </a:xfrm>
          <a:prstGeom prst="rect">
            <a:avLst/>
          </a:prstGeom>
        </p:spPr>
      </p:pic>
      <p:sp>
        <p:nvSpPr>
          <p:cNvPr id="7" name="TextBox 6">
            <a:extLst>
              <a:ext uri="{FF2B5EF4-FFF2-40B4-BE49-F238E27FC236}">
                <a16:creationId xmlns:a16="http://schemas.microsoft.com/office/drawing/2014/main" id="{8AB2AE65-F810-4EF6-8314-DD67A91F79B0}"/>
              </a:ext>
            </a:extLst>
          </p:cNvPr>
          <p:cNvSpPr txBox="1"/>
          <p:nvPr/>
        </p:nvSpPr>
        <p:spPr>
          <a:xfrm>
            <a:off x="2995095" y="2464067"/>
            <a:ext cx="837089" cy="369332"/>
          </a:xfrm>
          <a:prstGeom prst="rect">
            <a:avLst/>
          </a:prstGeom>
          <a:noFill/>
        </p:spPr>
        <p:txBody>
          <a:bodyPr wrap="none" rtlCol="0">
            <a:spAutoFit/>
          </a:bodyPr>
          <a:lstStyle/>
          <a:p>
            <a:r>
              <a:rPr lang="en-US" dirty="0"/>
              <a:t>Inputs:</a:t>
            </a:r>
          </a:p>
        </p:txBody>
      </p:sp>
      <p:sp>
        <p:nvSpPr>
          <p:cNvPr id="8" name="TextBox 7">
            <a:extLst>
              <a:ext uri="{FF2B5EF4-FFF2-40B4-BE49-F238E27FC236}">
                <a16:creationId xmlns:a16="http://schemas.microsoft.com/office/drawing/2014/main" id="{5A97AD18-3FE0-49D4-A8F9-DEE014AAA02F}"/>
              </a:ext>
            </a:extLst>
          </p:cNvPr>
          <p:cNvSpPr txBox="1"/>
          <p:nvPr/>
        </p:nvSpPr>
        <p:spPr>
          <a:xfrm>
            <a:off x="2444817" y="4137259"/>
            <a:ext cx="1937646" cy="646331"/>
          </a:xfrm>
          <a:prstGeom prst="rect">
            <a:avLst/>
          </a:prstGeom>
          <a:noFill/>
        </p:spPr>
        <p:txBody>
          <a:bodyPr wrap="none" rtlCol="0">
            <a:spAutoFit/>
          </a:bodyPr>
          <a:lstStyle/>
          <a:p>
            <a:pPr algn="ctr"/>
            <a:r>
              <a:rPr lang="en-US" dirty="0"/>
              <a:t>Printed </a:t>
            </a:r>
            <a:r>
              <a:rPr lang="en-US" dirty="0" err="1"/>
              <a:t>ShadowPix</a:t>
            </a:r>
            <a:endParaRPr lang="en-US" dirty="0"/>
          </a:p>
          <a:p>
            <a:pPr algn="ctr"/>
            <a:r>
              <a:rPr lang="en-US" dirty="0"/>
              <a:t>(Local Method):</a:t>
            </a:r>
          </a:p>
        </p:txBody>
      </p:sp>
    </p:spTree>
    <p:extLst>
      <p:ext uri="{BB962C8B-B14F-4D97-AF65-F5344CB8AC3E}">
        <p14:creationId xmlns:p14="http://schemas.microsoft.com/office/powerpoint/2010/main" val="2249631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986C-ADAB-4C52-8806-678338E9D435}"/>
              </a:ext>
            </a:extLst>
          </p:cNvPr>
          <p:cNvSpPr>
            <a:spLocks noGrp="1"/>
          </p:cNvSpPr>
          <p:nvPr>
            <p:ph type="title"/>
          </p:nvPr>
        </p:nvSpPr>
        <p:spPr>
          <a:xfrm>
            <a:off x="838199" y="16588"/>
            <a:ext cx="10515600" cy="1325563"/>
          </a:xfrm>
        </p:spPr>
        <p:txBody>
          <a:bodyPr/>
          <a:lstStyle/>
          <a:p>
            <a:pPr algn="ctr"/>
            <a:r>
              <a:rPr lang="en-US" dirty="0"/>
              <a:t>Results – Photographs (2)</a:t>
            </a:r>
          </a:p>
        </p:txBody>
      </p:sp>
      <p:grpSp>
        <p:nvGrpSpPr>
          <p:cNvPr id="15" name="Group 14">
            <a:extLst>
              <a:ext uri="{FF2B5EF4-FFF2-40B4-BE49-F238E27FC236}">
                <a16:creationId xmlns:a16="http://schemas.microsoft.com/office/drawing/2014/main" id="{B1812BE5-2461-4B6C-82A2-6892C6F6DB5F}"/>
              </a:ext>
            </a:extLst>
          </p:cNvPr>
          <p:cNvGrpSpPr/>
          <p:nvPr/>
        </p:nvGrpSpPr>
        <p:grpSpPr>
          <a:xfrm>
            <a:off x="2896402" y="1170594"/>
            <a:ext cx="6553200" cy="2631799"/>
            <a:chOff x="2503422" y="1369641"/>
            <a:chExt cx="6553200" cy="2631799"/>
          </a:xfrm>
        </p:grpSpPr>
        <p:pic>
          <p:nvPicPr>
            <p:cNvPr id="4" name="Picture 3">
              <a:extLst>
                <a:ext uri="{FF2B5EF4-FFF2-40B4-BE49-F238E27FC236}">
                  <a16:creationId xmlns:a16="http://schemas.microsoft.com/office/drawing/2014/main" id="{C70DAF15-467A-4D3C-9ABC-A8F55021E9FC}"/>
                </a:ext>
              </a:extLst>
            </p:cNvPr>
            <p:cNvPicPr>
              <a:picLocks noChangeAspect="1"/>
            </p:cNvPicPr>
            <p:nvPr/>
          </p:nvPicPr>
          <p:blipFill rotWithShape="1">
            <a:blip r:embed="rId2"/>
            <a:srcRect b="55332"/>
            <a:stretch/>
          </p:blipFill>
          <p:spPr>
            <a:xfrm>
              <a:off x="2503422" y="1695450"/>
              <a:ext cx="6553200" cy="2305990"/>
            </a:xfrm>
            <a:prstGeom prst="rect">
              <a:avLst/>
            </a:prstGeom>
          </p:spPr>
        </p:pic>
        <p:sp>
          <p:nvSpPr>
            <p:cNvPr id="9" name="TextBox 8">
              <a:extLst>
                <a:ext uri="{FF2B5EF4-FFF2-40B4-BE49-F238E27FC236}">
                  <a16:creationId xmlns:a16="http://schemas.microsoft.com/office/drawing/2014/main" id="{D8049021-FA8E-4E58-AA5B-E0457F1B1BA8}"/>
                </a:ext>
              </a:extLst>
            </p:cNvPr>
            <p:cNvSpPr txBox="1"/>
            <p:nvPr/>
          </p:nvSpPr>
          <p:spPr>
            <a:xfrm>
              <a:off x="3374622" y="1369641"/>
              <a:ext cx="684803" cy="369332"/>
            </a:xfrm>
            <a:prstGeom prst="rect">
              <a:avLst/>
            </a:prstGeom>
            <a:noFill/>
          </p:spPr>
          <p:txBody>
            <a:bodyPr wrap="none" rtlCol="0">
              <a:spAutoFit/>
            </a:bodyPr>
            <a:lstStyle/>
            <a:p>
              <a:r>
                <a:rPr lang="en-US" dirty="0"/>
                <a:t>Input</a:t>
              </a:r>
            </a:p>
          </p:txBody>
        </p:sp>
        <p:sp>
          <p:nvSpPr>
            <p:cNvPr id="11" name="TextBox 10">
              <a:extLst>
                <a:ext uri="{FF2B5EF4-FFF2-40B4-BE49-F238E27FC236}">
                  <a16:creationId xmlns:a16="http://schemas.microsoft.com/office/drawing/2014/main" id="{1DE9BF59-F162-4749-BF58-AF7844E18A65}"/>
                </a:ext>
              </a:extLst>
            </p:cNvPr>
            <p:cNvSpPr txBox="1"/>
            <p:nvPr/>
          </p:nvSpPr>
          <p:spPr>
            <a:xfrm>
              <a:off x="5044852" y="1369641"/>
              <a:ext cx="1470339" cy="369332"/>
            </a:xfrm>
            <a:prstGeom prst="rect">
              <a:avLst/>
            </a:prstGeom>
            <a:noFill/>
          </p:spPr>
          <p:txBody>
            <a:bodyPr wrap="none" rtlCol="0">
              <a:spAutoFit/>
            </a:bodyPr>
            <a:lstStyle/>
            <a:p>
              <a:r>
                <a:rPr lang="en-US" dirty="0"/>
                <a:t>Local Method</a:t>
              </a:r>
            </a:p>
          </p:txBody>
        </p:sp>
        <p:sp>
          <p:nvSpPr>
            <p:cNvPr id="12" name="TextBox 11">
              <a:extLst>
                <a:ext uri="{FF2B5EF4-FFF2-40B4-BE49-F238E27FC236}">
                  <a16:creationId xmlns:a16="http://schemas.microsoft.com/office/drawing/2014/main" id="{7C976CD8-B32A-4FD1-B91D-1337FCAD1378}"/>
                </a:ext>
              </a:extLst>
            </p:cNvPr>
            <p:cNvSpPr txBox="1"/>
            <p:nvPr/>
          </p:nvSpPr>
          <p:spPr>
            <a:xfrm>
              <a:off x="7012180" y="1369641"/>
              <a:ext cx="1597297" cy="369332"/>
            </a:xfrm>
            <a:prstGeom prst="rect">
              <a:avLst/>
            </a:prstGeom>
            <a:noFill/>
          </p:spPr>
          <p:txBody>
            <a:bodyPr wrap="none" rtlCol="0">
              <a:spAutoFit/>
            </a:bodyPr>
            <a:lstStyle/>
            <a:p>
              <a:r>
                <a:rPr lang="en-US" dirty="0"/>
                <a:t>Global Method</a:t>
              </a:r>
            </a:p>
          </p:txBody>
        </p:sp>
      </p:grpSp>
      <p:sp>
        <p:nvSpPr>
          <p:cNvPr id="16" name="TextBox 15">
            <a:extLst>
              <a:ext uri="{FF2B5EF4-FFF2-40B4-BE49-F238E27FC236}">
                <a16:creationId xmlns:a16="http://schemas.microsoft.com/office/drawing/2014/main" id="{90133FDB-DA10-4167-965E-67EF2CFDEE4A}"/>
              </a:ext>
            </a:extLst>
          </p:cNvPr>
          <p:cNvSpPr txBox="1"/>
          <p:nvPr/>
        </p:nvSpPr>
        <p:spPr>
          <a:xfrm>
            <a:off x="427601" y="3956645"/>
            <a:ext cx="5072671" cy="1200329"/>
          </a:xfrm>
          <a:prstGeom prst="rect">
            <a:avLst/>
          </a:prstGeom>
          <a:noFill/>
        </p:spPr>
        <p:txBody>
          <a:bodyPr wrap="none" rtlCol="0">
            <a:spAutoFit/>
          </a:bodyPr>
          <a:lstStyle/>
          <a:p>
            <a:pPr marL="285750" indent="-285750">
              <a:buFont typeface="Arial" panose="020B0604020202020204" pitchFamily="34" charset="0"/>
              <a:buChar char="•"/>
            </a:pPr>
            <a:r>
              <a:rPr lang="en-US" dirty="0"/>
              <a:t>Local Method:</a:t>
            </a:r>
          </a:p>
          <a:p>
            <a:pPr marL="742950" lvl="1" indent="-285750">
              <a:buFont typeface="Arial" panose="020B0604020202020204" pitchFamily="34" charset="0"/>
              <a:buChar char="•"/>
            </a:pPr>
            <a:r>
              <a:rPr lang="en-US" dirty="0"/>
              <a:t>Less noisy</a:t>
            </a:r>
          </a:p>
          <a:p>
            <a:pPr marL="742950" lvl="1" indent="-285750">
              <a:buFont typeface="Arial" panose="020B0604020202020204" pitchFamily="34" charset="0"/>
              <a:buChar char="•"/>
            </a:pPr>
            <a:r>
              <a:rPr lang="en-US" dirty="0"/>
              <a:t>Less ghosting</a:t>
            </a:r>
          </a:p>
          <a:p>
            <a:pPr marL="742950" lvl="1" indent="-285750">
              <a:buFont typeface="Arial" panose="020B0604020202020204" pitchFamily="34" charset="0"/>
              <a:buChar char="•"/>
            </a:pPr>
            <a:r>
              <a:rPr lang="en-US" dirty="0"/>
              <a:t>Less sensitive to light and viewing directions</a:t>
            </a:r>
          </a:p>
        </p:txBody>
      </p:sp>
      <p:sp>
        <p:nvSpPr>
          <p:cNvPr id="17" name="TextBox 16">
            <a:extLst>
              <a:ext uri="{FF2B5EF4-FFF2-40B4-BE49-F238E27FC236}">
                <a16:creationId xmlns:a16="http://schemas.microsoft.com/office/drawing/2014/main" id="{F7FA541A-BC13-4BC6-A101-FF3A86ED9EC9}"/>
              </a:ext>
            </a:extLst>
          </p:cNvPr>
          <p:cNvSpPr txBox="1"/>
          <p:nvPr/>
        </p:nvSpPr>
        <p:spPr>
          <a:xfrm>
            <a:off x="427601" y="5361597"/>
            <a:ext cx="2563715" cy="1200329"/>
          </a:xfrm>
          <a:prstGeom prst="rect">
            <a:avLst/>
          </a:prstGeom>
          <a:noFill/>
        </p:spPr>
        <p:txBody>
          <a:bodyPr wrap="none" rtlCol="0">
            <a:spAutoFit/>
          </a:bodyPr>
          <a:lstStyle/>
          <a:p>
            <a:pPr marL="285750" indent="-285750">
              <a:buFont typeface="Arial" panose="020B0604020202020204" pitchFamily="34" charset="0"/>
              <a:buChar char="•"/>
            </a:pPr>
            <a:r>
              <a:rPr lang="en-US" dirty="0"/>
              <a:t>Global Method:</a:t>
            </a:r>
          </a:p>
          <a:p>
            <a:pPr marL="742950" lvl="1" indent="-285750">
              <a:buFont typeface="Arial" panose="020B0604020202020204" pitchFamily="34" charset="0"/>
              <a:buChar char="•"/>
            </a:pPr>
            <a:r>
              <a:rPr lang="en-US" dirty="0"/>
              <a:t>Higher resolution</a:t>
            </a:r>
          </a:p>
          <a:p>
            <a:pPr marL="742950" lvl="1" indent="-285750">
              <a:buFont typeface="Arial" panose="020B0604020202020204" pitchFamily="34" charset="0"/>
              <a:buChar char="•"/>
            </a:pPr>
            <a:r>
              <a:rPr lang="en-US" dirty="0"/>
              <a:t>Better contrast</a:t>
            </a:r>
          </a:p>
          <a:p>
            <a:pPr marL="742950" lvl="1" indent="-285750">
              <a:buFont typeface="Arial" panose="020B0604020202020204" pitchFamily="34" charset="0"/>
              <a:buChar char="•"/>
            </a:pPr>
            <a:r>
              <a:rPr lang="en-US" dirty="0"/>
              <a:t>4 images</a:t>
            </a:r>
          </a:p>
        </p:txBody>
      </p:sp>
    </p:spTree>
    <p:extLst>
      <p:ext uri="{BB962C8B-B14F-4D97-AF65-F5344CB8AC3E}">
        <p14:creationId xmlns:p14="http://schemas.microsoft.com/office/powerpoint/2010/main" val="2620302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53A9-6D43-4F64-B938-279BA3DD3528}"/>
              </a:ext>
            </a:extLst>
          </p:cNvPr>
          <p:cNvSpPr>
            <a:spLocks noGrp="1"/>
          </p:cNvSpPr>
          <p:nvPr>
            <p:ph type="title"/>
          </p:nvPr>
        </p:nvSpPr>
        <p:spPr>
          <a:xfrm>
            <a:off x="751572" y="-202287"/>
            <a:ext cx="10515600" cy="1325563"/>
          </a:xfrm>
        </p:spPr>
        <p:txBody>
          <a:bodyPr/>
          <a:lstStyle/>
          <a:p>
            <a:pPr algn="ctr"/>
            <a:r>
              <a:rPr lang="en-US" dirty="0"/>
              <a:t>Results - Stability</a:t>
            </a:r>
          </a:p>
        </p:txBody>
      </p:sp>
      <p:sp>
        <p:nvSpPr>
          <p:cNvPr id="3" name="Content Placeholder 2">
            <a:extLst>
              <a:ext uri="{FF2B5EF4-FFF2-40B4-BE49-F238E27FC236}">
                <a16:creationId xmlns:a16="http://schemas.microsoft.com/office/drawing/2014/main" id="{85753447-D0A0-4AE4-A12C-D491BED410B3}"/>
              </a:ext>
            </a:extLst>
          </p:cNvPr>
          <p:cNvSpPr>
            <a:spLocks noGrp="1"/>
          </p:cNvSpPr>
          <p:nvPr>
            <p:ph idx="1"/>
          </p:nvPr>
        </p:nvSpPr>
        <p:spPr>
          <a:xfrm>
            <a:off x="491580" y="6075301"/>
            <a:ext cx="8122920" cy="632111"/>
          </a:xfrm>
        </p:spPr>
        <p:txBody>
          <a:bodyPr>
            <a:normAutofit fontScale="85000" lnSpcReduction="20000"/>
          </a:bodyPr>
          <a:lstStyle/>
          <a:p>
            <a:pPr lvl="1"/>
            <a:r>
              <a:rPr lang="en-US" dirty="0"/>
              <a:t>Physically-based rendering</a:t>
            </a:r>
          </a:p>
          <a:p>
            <a:pPr lvl="1"/>
            <a:r>
              <a:rPr lang="en-US" dirty="0"/>
              <a:t>The local method is significantly more tolerant to deviations</a:t>
            </a:r>
          </a:p>
        </p:txBody>
      </p:sp>
      <p:pic>
        <p:nvPicPr>
          <p:cNvPr id="6" name="Picture 5">
            <a:extLst>
              <a:ext uri="{FF2B5EF4-FFF2-40B4-BE49-F238E27FC236}">
                <a16:creationId xmlns:a16="http://schemas.microsoft.com/office/drawing/2014/main" id="{F39A3626-6D70-4920-A656-1CC07C0B9831}"/>
              </a:ext>
            </a:extLst>
          </p:cNvPr>
          <p:cNvPicPr>
            <a:picLocks noChangeAspect="1"/>
          </p:cNvPicPr>
          <p:nvPr/>
        </p:nvPicPr>
        <p:blipFill>
          <a:blip r:embed="rId2"/>
          <a:stretch>
            <a:fillRect/>
          </a:stretch>
        </p:blipFill>
        <p:spPr>
          <a:xfrm>
            <a:off x="1052781" y="1314028"/>
            <a:ext cx="3545884" cy="1753713"/>
          </a:xfrm>
          <a:prstGeom prst="rect">
            <a:avLst/>
          </a:prstGeom>
        </p:spPr>
      </p:pic>
      <p:sp>
        <p:nvSpPr>
          <p:cNvPr id="12" name="TextBox 11">
            <a:extLst>
              <a:ext uri="{FF2B5EF4-FFF2-40B4-BE49-F238E27FC236}">
                <a16:creationId xmlns:a16="http://schemas.microsoft.com/office/drawing/2014/main" id="{BC9196E6-2AE6-4A51-9681-FFEC688EE1CC}"/>
              </a:ext>
            </a:extLst>
          </p:cNvPr>
          <p:cNvSpPr txBox="1"/>
          <p:nvPr/>
        </p:nvSpPr>
        <p:spPr>
          <a:xfrm>
            <a:off x="1191992" y="849320"/>
            <a:ext cx="1470339" cy="369332"/>
          </a:xfrm>
          <a:prstGeom prst="rect">
            <a:avLst/>
          </a:prstGeom>
          <a:noFill/>
        </p:spPr>
        <p:txBody>
          <a:bodyPr wrap="none" rtlCol="0">
            <a:spAutoFit/>
          </a:bodyPr>
          <a:lstStyle/>
          <a:p>
            <a:r>
              <a:rPr lang="en-US" dirty="0"/>
              <a:t>Local Method</a:t>
            </a:r>
          </a:p>
        </p:txBody>
      </p:sp>
      <p:sp>
        <p:nvSpPr>
          <p:cNvPr id="13" name="TextBox 12">
            <a:extLst>
              <a:ext uri="{FF2B5EF4-FFF2-40B4-BE49-F238E27FC236}">
                <a16:creationId xmlns:a16="http://schemas.microsoft.com/office/drawing/2014/main" id="{8489E4CB-89CA-4EDA-AD73-C6A9B54179E2}"/>
              </a:ext>
            </a:extLst>
          </p:cNvPr>
          <p:cNvSpPr txBox="1"/>
          <p:nvPr/>
        </p:nvSpPr>
        <p:spPr>
          <a:xfrm>
            <a:off x="2955743" y="857329"/>
            <a:ext cx="1597297" cy="369332"/>
          </a:xfrm>
          <a:prstGeom prst="rect">
            <a:avLst/>
          </a:prstGeom>
          <a:noFill/>
        </p:spPr>
        <p:txBody>
          <a:bodyPr wrap="none" rtlCol="0">
            <a:spAutoFit/>
          </a:bodyPr>
          <a:lstStyle/>
          <a:p>
            <a:r>
              <a:rPr lang="en-US" dirty="0"/>
              <a:t>Global Method</a:t>
            </a:r>
          </a:p>
        </p:txBody>
      </p:sp>
      <p:sp>
        <p:nvSpPr>
          <p:cNvPr id="14" name="TextBox 13">
            <a:extLst>
              <a:ext uri="{FF2B5EF4-FFF2-40B4-BE49-F238E27FC236}">
                <a16:creationId xmlns:a16="http://schemas.microsoft.com/office/drawing/2014/main" id="{600B34A2-E6E6-4B06-A90D-F8865519E22A}"/>
              </a:ext>
            </a:extLst>
          </p:cNvPr>
          <p:cNvSpPr txBox="1"/>
          <p:nvPr/>
        </p:nvSpPr>
        <p:spPr>
          <a:xfrm>
            <a:off x="665565" y="3117793"/>
            <a:ext cx="4580356" cy="369332"/>
          </a:xfrm>
          <a:prstGeom prst="rect">
            <a:avLst/>
          </a:prstGeom>
          <a:noFill/>
        </p:spPr>
        <p:txBody>
          <a:bodyPr wrap="none" rtlCol="0">
            <a:spAutoFit/>
          </a:bodyPr>
          <a:lstStyle/>
          <a:p>
            <a:r>
              <a:rPr lang="en-US" dirty="0"/>
              <a:t>Orthographic camera, light at the correct angle</a:t>
            </a:r>
          </a:p>
        </p:txBody>
      </p:sp>
      <p:sp>
        <p:nvSpPr>
          <p:cNvPr id="26" name="TextBox 25">
            <a:extLst>
              <a:ext uri="{FF2B5EF4-FFF2-40B4-BE49-F238E27FC236}">
                <a16:creationId xmlns:a16="http://schemas.microsoft.com/office/drawing/2014/main" id="{A69ADC48-0DD6-45DE-BF1B-9C071AF8A70F}"/>
              </a:ext>
            </a:extLst>
          </p:cNvPr>
          <p:cNvSpPr txBox="1"/>
          <p:nvPr/>
        </p:nvSpPr>
        <p:spPr>
          <a:xfrm>
            <a:off x="8979368" y="866661"/>
            <a:ext cx="1597297" cy="369332"/>
          </a:xfrm>
          <a:prstGeom prst="rect">
            <a:avLst/>
          </a:prstGeom>
          <a:noFill/>
        </p:spPr>
        <p:txBody>
          <a:bodyPr wrap="none" rtlCol="0">
            <a:spAutoFit/>
          </a:bodyPr>
          <a:lstStyle/>
          <a:p>
            <a:r>
              <a:rPr lang="en-US" dirty="0"/>
              <a:t>Global Method</a:t>
            </a:r>
          </a:p>
        </p:txBody>
      </p:sp>
      <p:pic>
        <p:nvPicPr>
          <p:cNvPr id="27" name="Picture 26">
            <a:extLst>
              <a:ext uri="{FF2B5EF4-FFF2-40B4-BE49-F238E27FC236}">
                <a16:creationId xmlns:a16="http://schemas.microsoft.com/office/drawing/2014/main" id="{1129BFD7-A9AD-4854-834A-2DA0FEAD486F}"/>
              </a:ext>
            </a:extLst>
          </p:cNvPr>
          <p:cNvPicPr>
            <a:picLocks noChangeAspect="1"/>
          </p:cNvPicPr>
          <p:nvPr/>
        </p:nvPicPr>
        <p:blipFill rotWithShape="1">
          <a:blip r:embed="rId3"/>
          <a:srcRect l="4533"/>
          <a:stretch/>
        </p:blipFill>
        <p:spPr>
          <a:xfrm>
            <a:off x="6527149" y="1292729"/>
            <a:ext cx="4546586" cy="1057275"/>
          </a:xfrm>
          <a:prstGeom prst="rect">
            <a:avLst/>
          </a:prstGeom>
        </p:spPr>
      </p:pic>
      <p:sp>
        <p:nvSpPr>
          <p:cNvPr id="28" name="TextBox 27">
            <a:extLst>
              <a:ext uri="{FF2B5EF4-FFF2-40B4-BE49-F238E27FC236}">
                <a16:creationId xmlns:a16="http://schemas.microsoft.com/office/drawing/2014/main" id="{C48C73C7-FC66-4168-88B8-CC3C99A1A984}"/>
              </a:ext>
            </a:extLst>
          </p:cNvPr>
          <p:cNvSpPr txBox="1"/>
          <p:nvPr/>
        </p:nvSpPr>
        <p:spPr>
          <a:xfrm>
            <a:off x="6963107" y="2460428"/>
            <a:ext cx="3788281" cy="369332"/>
          </a:xfrm>
          <a:prstGeom prst="rect">
            <a:avLst/>
          </a:prstGeom>
          <a:noFill/>
        </p:spPr>
        <p:txBody>
          <a:bodyPr wrap="none" rtlCol="0">
            <a:spAutoFit/>
          </a:bodyPr>
          <a:lstStyle/>
          <a:p>
            <a:r>
              <a:rPr lang="en-US" dirty="0"/>
              <a:t>Perspective camera, 50</a:t>
            </a:r>
            <a:r>
              <a:rPr lang="en-US" baseline="30000" dirty="0"/>
              <a:t>◦</a:t>
            </a:r>
            <a:r>
              <a:rPr lang="en-US" dirty="0"/>
              <a:t> and 100</a:t>
            </a:r>
            <a:r>
              <a:rPr lang="en-US" baseline="30000" dirty="0"/>
              <a:t>◦</a:t>
            </a:r>
            <a:r>
              <a:rPr lang="en-US" dirty="0"/>
              <a:t> FOV</a:t>
            </a:r>
          </a:p>
        </p:txBody>
      </p:sp>
      <p:sp>
        <p:nvSpPr>
          <p:cNvPr id="29" name="TextBox 28">
            <a:extLst>
              <a:ext uri="{FF2B5EF4-FFF2-40B4-BE49-F238E27FC236}">
                <a16:creationId xmlns:a16="http://schemas.microsoft.com/office/drawing/2014/main" id="{AAA99410-9627-4B8D-9507-0FD366B352BA}"/>
              </a:ext>
            </a:extLst>
          </p:cNvPr>
          <p:cNvSpPr txBox="1"/>
          <p:nvPr/>
        </p:nvSpPr>
        <p:spPr>
          <a:xfrm>
            <a:off x="6963107" y="873820"/>
            <a:ext cx="1470339" cy="369332"/>
          </a:xfrm>
          <a:prstGeom prst="rect">
            <a:avLst/>
          </a:prstGeom>
          <a:noFill/>
        </p:spPr>
        <p:txBody>
          <a:bodyPr wrap="none" rtlCol="0">
            <a:spAutoFit/>
          </a:bodyPr>
          <a:lstStyle/>
          <a:p>
            <a:r>
              <a:rPr lang="en-US" dirty="0"/>
              <a:t>Local Method</a:t>
            </a:r>
          </a:p>
        </p:txBody>
      </p:sp>
      <p:pic>
        <p:nvPicPr>
          <p:cNvPr id="30" name="Content Placeholder 7">
            <a:extLst>
              <a:ext uri="{FF2B5EF4-FFF2-40B4-BE49-F238E27FC236}">
                <a16:creationId xmlns:a16="http://schemas.microsoft.com/office/drawing/2014/main" id="{5EDB9A0D-0F54-4CEC-883C-F63FC376FBD1}"/>
              </a:ext>
            </a:extLst>
          </p:cNvPr>
          <p:cNvPicPr>
            <a:picLocks noChangeAspect="1"/>
          </p:cNvPicPr>
          <p:nvPr/>
        </p:nvPicPr>
        <p:blipFill rotWithShape="1">
          <a:blip r:embed="rId4"/>
          <a:srcRect l="7430"/>
          <a:stretch/>
        </p:blipFill>
        <p:spPr>
          <a:xfrm>
            <a:off x="6682723" y="3861118"/>
            <a:ext cx="4391012" cy="1028700"/>
          </a:xfrm>
          <a:prstGeom prst="rect">
            <a:avLst/>
          </a:prstGeom>
        </p:spPr>
      </p:pic>
      <p:sp>
        <p:nvSpPr>
          <p:cNvPr id="31" name="TextBox 30">
            <a:extLst>
              <a:ext uri="{FF2B5EF4-FFF2-40B4-BE49-F238E27FC236}">
                <a16:creationId xmlns:a16="http://schemas.microsoft.com/office/drawing/2014/main" id="{49EAC06C-CE0F-4C18-845F-F6AA6B7DABCE}"/>
              </a:ext>
            </a:extLst>
          </p:cNvPr>
          <p:cNvSpPr txBox="1"/>
          <p:nvPr/>
        </p:nvSpPr>
        <p:spPr>
          <a:xfrm>
            <a:off x="7092713" y="3395432"/>
            <a:ext cx="1470339" cy="369332"/>
          </a:xfrm>
          <a:prstGeom prst="rect">
            <a:avLst/>
          </a:prstGeom>
          <a:noFill/>
        </p:spPr>
        <p:txBody>
          <a:bodyPr wrap="none" rtlCol="0">
            <a:spAutoFit/>
          </a:bodyPr>
          <a:lstStyle/>
          <a:p>
            <a:r>
              <a:rPr lang="en-US" dirty="0"/>
              <a:t>Local Method</a:t>
            </a:r>
          </a:p>
        </p:txBody>
      </p:sp>
      <p:sp>
        <p:nvSpPr>
          <p:cNvPr id="32" name="TextBox 31">
            <a:extLst>
              <a:ext uri="{FF2B5EF4-FFF2-40B4-BE49-F238E27FC236}">
                <a16:creationId xmlns:a16="http://schemas.microsoft.com/office/drawing/2014/main" id="{0ED1A3A0-5232-442A-81B7-0580C10D7867}"/>
              </a:ext>
            </a:extLst>
          </p:cNvPr>
          <p:cNvSpPr txBox="1"/>
          <p:nvPr/>
        </p:nvSpPr>
        <p:spPr>
          <a:xfrm>
            <a:off x="9052626" y="3405803"/>
            <a:ext cx="1597297" cy="369332"/>
          </a:xfrm>
          <a:prstGeom prst="rect">
            <a:avLst/>
          </a:prstGeom>
          <a:noFill/>
        </p:spPr>
        <p:txBody>
          <a:bodyPr wrap="none" rtlCol="0">
            <a:spAutoFit/>
          </a:bodyPr>
          <a:lstStyle/>
          <a:p>
            <a:r>
              <a:rPr lang="en-US" dirty="0"/>
              <a:t>Global Method</a:t>
            </a:r>
          </a:p>
        </p:txBody>
      </p:sp>
      <p:sp>
        <p:nvSpPr>
          <p:cNvPr id="33" name="TextBox 32">
            <a:extLst>
              <a:ext uri="{FF2B5EF4-FFF2-40B4-BE49-F238E27FC236}">
                <a16:creationId xmlns:a16="http://schemas.microsoft.com/office/drawing/2014/main" id="{C44E7729-EF1F-4182-B0E1-92DB61354DA7}"/>
              </a:ext>
            </a:extLst>
          </p:cNvPr>
          <p:cNvSpPr txBox="1"/>
          <p:nvPr/>
        </p:nvSpPr>
        <p:spPr>
          <a:xfrm>
            <a:off x="6604936" y="4975801"/>
            <a:ext cx="4748864" cy="369332"/>
          </a:xfrm>
          <a:prstGeom prst="rect">
            <a:avLst/>
          </a:prstGeom>
          <a:noFill/>
        </p:spPr>
        <p:txBody>
          <a:bodyPr wrap="none" rtlCol="0">
            <a:spAutoFit/>
          </a:bodyPr>
          <a:lstStyle/>
          <a:p>
            <a:r>
              <a:rPr lang="en-US" dirty="0"/>
              <a:t>Orthographic camera, 15</a:t>
            </a:r>
            <a:r>
              <a:rPr lang="en-US" baseline="30000" dirty="0"/>
              <a:t>◦</a:t>
            </a:r>
            <a:r>
              <a:rPr lang="en-US" dirty="0"/>
              <a:t> and 30</a:t>
            </a:r>
            <a:r>
              <a:rPr lang="en-US" baseline="30000" dirty="0"/>
              <a:t>◦</a:t>
            </a:r>
            <a:r>
              <a:rPr lang="en-US" dirty="0"/>
              <a:t> view direction</a:t>
            </a:r>
          </a:p>
        </p:txBody>
      </p:sp>
      <p:pic>
        <p:nvPicPr>
          <p:cNvPr id="34" name="Picture 33">
            <a:extLst>
              <a:ext uri="{FF2B5EF4-FFF2-40B4-BE49-F238E27FC236}">
                <a16:creationId xmlns:a16="http://schemas.microsoft.com/office/drawing/2014/main" id="{F92742CC-9100-4B9F-AC67-D5C6FEFC9F74}"/>
              </a:ext>
            </a:extLst>
          </p:cNvPr>
          <p:cNvPicPr>
            <a:picLocks noChangeAspect="1"/>
          </p:cNvPicPr>
          <p:nvPr/>
        </p:nvPicPr>
        <p:blipFill rotWithShape="1">
          <a:blip r:embed="rId5"/>
          <a:srcRect l="5339"/>
          <a:stretch/>
        </p:blipFill>
        <p:spPr>
          <a:xfrm>
            <a:off x="617466" y="4287006"/>
            <a:ext cx="4580356" cy="1104900"/>
          </a:xfrm>
          <a:prstGeom prst="rect">
            <a:avLst/>
          </a:prstGeom>
        </p:spPr>
      </p:pic>
      <p:sp>
        <p:nvSpPr>
          <p:cNvPr id="35" name="TextBox 34">
            <a:extLst>
              <a:ext uri="{FF2B5EF4-FFF2-40B4-BE49-F238E27FC236}">
                <a16:creationId xmlns:a16="http://schemas.microsoft.com/office/drawing/2014/main" id="{BA03ECCD-2197-496C-9CFB-30CD2898503A}"/>
              </a:ext>
            </a:extLst>
          </p:cNvPr>
          <p:cNvSpPr txBox="1"/>
          <p:nvPr/>
        </p:nvSpPr>
        <p:spPr>
          <a:xfrm>
            <a:off x="1079265" y="3907554"/>
            <a:ext cx="1470339" cy="369332"/>
          </a:xfrm>
          <a:prstGeom prst="rect">
            <a:avLst/>
          </a:prstGeom>
          <a:noFill/>
        </p:spPr>
        <p:txBody>
          <a:bodyPr wrap="none" rtlCol="0">
            <a:spAutoFit/>
          </a:bodyPr>
          <a:lstStyle/>
          <a:p>
            <a:r>
              <a:rPr lang="en-US" dirty="0"/>
              <a:t>Local Method</a:t>
            </a:r>
          </a:p>
        </p:txBody>
      </p:sp>
      <p:sp>
        <p:nvSpPr>
          <p:cNvPr id="36" name="TextBox 35">
            <a:extLst>
              <a:ext uri="{FF2B5EF4-FFF2-40B4-BE49-F238E27FC236}">
                <a16:creationId xmlns:a16="http://schemas.microsoft.com/office/drawing/2014/main" id="{6F3BC40B-4F4D-493C-9A17-561AF3362AD1}"/>
              </a:ext>
            </a:extLst>
          </p:cNvPr>
          <p:cNvSpPr txBox="1"/>
          <p:nvPr/>
        </p:nvSpPr>
        <p:spPr>
          <a:xfrm>
            <a:off x="3024714" y="3907554"/>
            <a:ext cx="1597297" cy="369332"/>
          </a:xfrm>
          <a:prstGeom prst="rect">
            <a:avLst/>
          </a:prstGeom>
          <a:noFill/>
        </p:spPr>
        <p:txBody>
          <a:bodyPr wrap="none" rtlCol="0">
            <a:spAutoFit/>
          </a:bodyPr>
          <a:lstStyle/>
          <a:p>
            <a:r>
              <a:rPr lang="en-US" dirty="0"/>
              <a:t>Global Method</a:t>
            </a:r>
          </a:p>
        </p:txBody>
      </p:sp>
      <p:sp>
        <p:nvSpPr>
          <p:cNvPr id="37" name="TextBox 36">
            <a:extLst>
              <a:ext uri="{FF2B5EF4-FFF2-40B4-BE49-F238E27FC236}">
                <a16:creationId xmlns:a16="http://schemas.microsoft.com/office/drawing/2014/main" id="{D4AE0BF1-E790-4CF8-98B3-0C3C6E1628D2}"/>
              </a:ext>
            </a:extLst>
          </p:cNvPr>
          <p:cNvSpPr txBox="1"/>
          <p:nvPr/>
        </p:nvSpPr>
        <p:spPr>
          <a:xfrm>
            <a:off x="617859" y="5402026"/>
            <a:ext cx="4675767" cy="369332"/>
          </a:xfrm>
          <a:prstGeom prst="rect">
            <a:avLst/>
          </a:prstGeom>
          <a:noFill/>
        </p:spPr>
        <p:txBody>
          <a:bodyPr wrap="none" rtlCol="0">
            <a:spAutoFit/>
          </a:bodyPr>
          <a:lstStyle/>
          <a:p>
            <a:r>
              <a:rPr lang="en-US" dirty="0"/>
              <a:t>Orthographic camera, 20</a:t>
            </a:r>
            <a:r>
              <a:rPr lang="en-US" baseline="30000" dirty="0"/>
              <a:t>◦</a:t>
            </a:r>
            <a:r>
              <a:rPr lang="en-US" dirty="0"/>
              <a:t> and 40</a:t>
            </a:r>
            <a:r>
              <a:rPr lang="en-US" baseline="30000" dirty="0"/>
              <a:t>◦</a:t>
            </a:r>
            <a:r>
              <a:rPr lang="en-US" dirty="0"/>
              <a:t> light direction</a:t>
            </a:r>
          </a:p>
        </p:txBody>
      </p:sp>
    </p:spTree>
    <p:extLst>
      <p:ext uri="{BB962C8B-B14F-4D97-AF65-F5344CB8AC3E}">
        <p14:creationId xmlns:p14="http://schemas.microsoft.com/office/powerpoint/2010/main" val="485437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4065-D1B1-408B-973E-D90102DD62AA}"/>
              </a:ext>
            </a:extLst>
          </p:cNvPr>
          <p:cNvSpPr>
            <a:spLocks noGrp="1"/>
          </p:cNvSpPr>
          <p:nvPr>
            <p:ph type="title"/>
          </p:nvPr>
        </p:nvSpPr>
        <p:spPr/>
        <p:txBody>
          <a:bodyPr/>
          <a:lstStyle/>
          <a:p>
            <a:pPr algn="ctr"/>
            <a:r>
              <a:rPr lang="en-US" dirty="0"/>
              <a:t>Results – Opposite Direction Lighting Effect</a:t>
            </a:r>
          </a:p>
        </p:txBody>
      </p:sp>
      <p:pic>
        <p:nvPicPr>
          <p:cNvPr id="4" name="Picture 3">
            <a:extLst>
              <a:ext uri="{FF2B5EF4-FFF2-40B4-BE49-F238E27FC236}">
                <a16:creationId xmlns:a16="http://schemas.microsoft.com/office/drawing/2014/main" id="{C663E157-B90C-4A01-A20F-31C27B198978}"/>
              </a:ext>
            </a:extLst>
          </p:cNvPr>
          <p:cNvPicPr>
            <a:picLocks noChangeAspect="1"/>
          </p:cNvPicPr>
          <p:nvPr/>
        </p:nvPicPr>
        <p:blipFill rotWithShape="1">
          <a:blip r:embed="rId2"/>
          <a:srcRect b="32338"/>
          <a:stretch/>
        </p:blipFill>
        <p:spPr>
          <a:xfrm>
            <a:off x="4059688" y="1493053"/>
            <a:ext cx="5581650" cy="3435083"/>
          </a:xfrm>
          <a:prstGeom prst="rect">
            <a:avLst/>
          </a:prstGeom>
        </p:spPr>
      </p:pic>
      <p:sp>
        <p:nvSpPr>
          <p:cNvPr id="5" name="TextBox 4">
            <a:extLst>
              <a:ext uri="{FF2B5EF4-FFF2-40B4-BE49-F238E27FC236}">
                <a16:creationId xmlns:a16="http://schemas.microsoft.com/office/drawing/2014/main" id="{0F4D03DC-2B27-4814-A41D-9BF00DD55AFD}"/>
              </a:ext>
            </a:extLst>
          </p:cNvPr>
          <p:cNvSpPr txBox="1"/>
          <p:nvPr/>
        </p:nvSpPr>
        <p:spPr>
          <a:xfrm>
            <a:off x="1992429" y="2165685"/>
            <a:ext cx="837089" cy="369332"/>
          </a:xfrm>
          <a:prstGeom prst="rect">
            <a:avLst/>
          </a:prstGeom>
          <a:noFill/>
        </p:spPr>
        <p:txBody>
          <a:bodyPr wrap="none" rtlCol="0">
            <a:spAutoFit/>
          </a:bodyPr>
          <a:lstStyle/>
          <a:p>
            <a:r>
              <a:rPr lang="en-US" dirty="0"/>
              <a:t>Inputs:</a:t>
            </a:r>
          </a:p>
        </p:txBody>
      </p:sp>
      <p:sp>
        <p:nvSpPr>
          <p:cNvPr id="6" name="TextBox 5">
            <a:extLst>
              <a:ext uri="{FF2B5EF4-FFF2-40B4-BE49-F238E27FC236}">
                <a16:creationId xmlns:a16="http://schemas.microsoft.com/office/drawing/2014/main" id="{40502AAF-73C5-4450-9E1B-AFDBD91FCB93}"/>
              </a:ext>
            </a:extLst>
          </p:cNvPr>
          <p:cNvSpPr txBox="1"/>
          <p:nvPr/>
        </p:nvSpPr>
        <p:spPr>
          <a:xfrm>
            <a:off x="1442150" y="3662133"/>
            <a:ext cx="1937646" cy="646331"/>
          </a:xfrm>
          <a:prstGeom prst="rect">
            <a:avLst/>
          </a:prstGeom>
          <a:noFill/>
        </p:spPr>
        <p:txBody>
          <a:bodyPr wrap="none" rtlCol="0">
            <a:spAutoFit/>
          </a:bodyPr>
          <a:lstStyle/>
          <a:p>
            <a:pPr algn="ctr"/>
            <a:r>
              <a:rPr lang="en-US" dirty="0"/>
              <a:t>Printed </a:t>
            </a:r>
            <a:r>
              <a:rPr lang="en-US" dirty="0" err="1"/>
              <a:t>ShadowPix</a:t>
            </a:r>
            <a:endParaRPr lang="en-US" dirty="0"/>
          </a:p>
          <a:p>
            <a:pPr algn="ctr"/>
            <a:r>
              <a:rPr lang="en-US" dirty="0"/>
              <a:t>(Global Method):</a:t>
            </a:r>
          </a:p>
        </p:txBody>
      </p:sp>
      <p:sp>
        <p:nvSpPr>
          <p:cNvPr id="7" name="TextBox 6">
            <a:extLst>
              <a:ext uri="{FF2B5EF4-FFF2-40B4-BE49-F238E27FC236}">
                <a16:creationId xmlns:a16="http://schemas.microsoft.com/office/drawing/2014/main" id="{58254EFD-2973-4F9B-8F06-972503336BEF}"/>
              </a:ext>
            </a:extLst>
          </p:cNvPr>
          <p:cNvSpPr txBox="1"/>
          <p:nvPr/>
        </p:nvSpPr>
        <p:spPr>
          <a:xfrm>
            <a:off x="770022" y="5577263"/>
            <a:ext cx="7905819" cy="369332"/>
          </a:xfrm>
          <a:prstGeom prst="rect">
            <a:avLst/>
          </a:prstGeom>
          <a:noFill/>
        </p:spPr>
        <p:txBody>
          <a:bodyPr wrap="none" rtlCol="0">
            <a:spAutoFit/>
          </a:bodyPr>
          <a:lstStyle/>
          <a:p>
            <a:pPr marL="285750" indent="-285750">
              <a:buFont typeface="Arial" panose="020B0604020202020204" pitchFamily="34" charset="0"/>
              <a:buChar char="•"/>
            </a:pPr>
            <a:r>
              <a:rPr lang="en-US" dirty="0"/>
              <a:t>Image appears as if lit from the opposite direction than the actual light direction</a:t>
            </a:r>
          </a:p>
        </p:txBody>
      </p:sp>
    </p:spTree>
    <p:extLst>
      <p:ext uri="{BB962C8B-B14F-4D97-AF65-F5344CB8AC3E}">
        <p14:creationId xmlns:p14="http://schemas.microsoft.com/office/powerpoint/2010/main" val="834960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49B3-B6AE-4F28-A644-2D196E316133}"/>
              </a:ext>
            </a:extLst>
          </p:cNvPr>
          <p:cNvSpPr>
            <a:spLocks noGrp="1"/>
          </p:cNvSpPr>
          <p:nvPr>
            <p:ph type="title"/>
          </p:nvPr>
        </p:nvSpPr>
        <p:spPr/>
        <p:txBody>
          <a:bodyPr/>
          <a:lstStyle/>
          <a:p>
            <a:pPr algn="ctr"/>
            <a:r>
              <a:rPr lang="en-US" dirty="0"/>
              <a:t>Results - RGB</a:t>
            </a:r>
          </a:p>
        </p:txBody>
      </p:sp>
      <p:pic>
        <p:nvPicPr>
          <p:cNvPr id="5" name="Picture 4">
            <a:extLst>
              <a:ext uri="{FF2B5EF4-FFF2-40B4-BE49-F238E27FC236}">
                <a16:creationId xmlns:a16="http://schemas.microsoft.com/office/drawing/2014/main" id="{C789D962-6AB9-45AF-BEB6-ACCD684A1BC4}"/>
              </a:ext>
            </a:extLst>
          </p:cNvPr>
          <p:cNvPicPr>
            <a:picLocks noChangeAspect="1"/>
          </p:cNvPicPr>
          <p:nvPr/>
        </p:nvPicPr>
        <p:blipFill>
          <a:blip r:embed="rId3"/>
          <a:stretch>
            <a:fillRect/>
          </a:stretch>
        </p:blipFill>
        <p:spPr>
          <a:xfrm>
            <a:off x="2844406" y="1690688"/>
            <a:ext cx="2400300" cy="1771650"/>
          </a:xfrm>
          <a:prstGeom prst="rect">
            <a:avLst/>
          </a:prstGeom>
        </p:spPr>
      </p:pic>
      <p:sp>
        <p:nvSpPr>
          <p:cNvPr id="6" name="TextBox 5">
            <a:extLst>
              <a:ext uri="{FF2B5EF4-FFF2-40B4-BE49-F238E27FC236}">
                <a16:creationId xmlns:a16="http://schemas.microsoft.com/office/drawing/2014/main" id="{ED0AD46E-EE26-4225-B0C5-33B68B57FDCA}"/>
              </a:ext>
            </a:extLst>
          </p:cNvPr>
          <p:cNvSpPr txBox="1"/>
          <p:nvPr/>
        </p:nvSpPr>
        <p:spPr>
          <a:xfrm>
            <a:off x="1498902" y="2354605"/>
            <a:ext cx="684803" cy="369332"/>
          </a:xfrm>
          <a:prstGeom prst="rect">
            <a:avLst/>
          </a:prstGeom>
          <a:noFill/>
        </p:spPr>
        <p:txBody>
          <a:bodyPr wrap="none" rtlCol="0">
            <a:spAutoFit/>
          </a:bodyPr>
          <a:lstStyle/>
          <a:p>
            <a:r>
              <a:rPr lang="en-US" dirty="0"/>
              <a:t>Input</a:t>
            </a:r>
          </a:p>
        </p:txBody>
      </p:sp>
      <p:pic>
        <p:nvPicPr>
          <p:cNvPr id="7" name="Picture 6">
            <a:extLst>
              <a:ext uri="{FF2B5EF4-FFF2-40B4-BE49-F238E27FC236}">
                <a16:creationId xmlns:a16="http://schemas.microsoft.com/office/drawing/2014/main" id="{468D8EBE-87DF-4F46-A121-EF7CE79BD7C5}"/>
              </a:ext>
            </a:extLst>
          </p:cNvPr>
          <p:cNvPicPr>
            <a:picLocks noChangeAspect="1"/>
          </p:cNvPicPr>
          <p:nvPr/>
        </p:nvPicPr>
        <p:blipFill>
          <a:blip r:embed="rId4"/>
          <a:stretch>
            <a:fillRect/>
          </a:stretch>
        </p:blipFill>
        <p:spPr>
          <a:xfrm>
            <a:off x="2882506" y="3807657"/>
            <a:ext cx="2324100" cy="1714500"/>
          </a:xfrm>
          <a:prstGeom prst="rect">
            <a:avLst/>
          </a:prstGeom>
        </p:spPr>
      </p:pic>
      <p:sp>
        <p:nvSpPr>
          <p:cNvPr id="9" name="TextBox 8">
            <a:extLst>
              <a:ext uri="{FF2B5EF4-FFF2-40B4-BE49-F238E27FC236}">
                <a16:creationId xmlns:a16="http://schemas.microsoft.com/office/drawing/2014/main" id="{26FE779B-2F0B-489F-9EF9-144CE4AAB947}"/>
              </a:ext>
            </a:extLst>
          </p:cNvPr>
          <p:cNvSpPr txBox="1"/>
          <p:nvPr/>
        </p:nvSpPr>
        <p:spPr>
          <a:xfrm>
            <a:off x="1042654" y="4446331"/>
            <a:ext cx="1597297" cy="369332"/>
          </a:xfrm>
          <a:prstGeom prst="rect">
            <a:avLst/>
          </a:prstGeom>
          <a:noFill/>
        </p:spPr>
        <p:txBody>
          <a:bodyPr wrap="none" rtlCol="0">
            <a:spAutoFit/>
          </a:bodyPr>
          <a:lstStyle/>
          <a:p>
            <a:r>
              <a:rPr lang="en-US" dirty="0"/>
              <a:t>Global Method</a:t>
            </a:r>
          </a:p>
        </p:txBody>
      </p:sp>
      <p:pic>
        <p:nvPicPr>
          <p:cNvPr id="10" name="Picture 9">
            <a:extLst>
              <a:ext uri="{FF2B5EF4-FFF2-40B4-BE49-F238E27FC236}">
                <a16:creationId xmlns:a16="http://schemas.microsoft.com/office/drawing/2014/main" id="{5F87871E-5F30-4303-B478-0DE14DDB85F7}"/>
              </a:ext>
            </a:extLst>
          </p:cNvPr>
          <p:cNvPicPr>
            <a:picLocks noChangeAspect="1"/>
          </p:cNvPicPr>
          <p:nvPr/>
        </p:nvPicPr>
        <p:blipFill>
          <a:blip r:embed="rId5"/>
          <a:stretch>
            <a:fillRect/>
          </a:stretch>
        </p:blipFill>
        <p:spPr>
          <a:xfrm>
            <a:off x="8599013" y="1876425"/>
            <a:ext cx="2438400" cy="1552575"/>
          </a:xfrm>
          <a:prstGeom prst="rect">
            <a:avLst/>
          </a:prstGeom>
        </p:spPr>
      </p:pic>
      <p:pic>
        <p:nvPicPr>
          <p:cNvPr id="11" name="Picture 10">
            <a:extLst>
              <a:ext uri="{FF2B5EF4-FFF2-40B4-BE49-F238E27FC236}">
                <a16:creationId xmlns:a16="http://schemas.microsoft.com/office/drawing/2014/main" id="{B3597FAC-23AD-4B68-A1EE-516AECA7E6AD}"/>
              </a:ext>
            </a:extLst>
          </p:cNvPr>
          <p:cNvPicPr>
            <a:picLocks noChangeAspect="1"/>
          </p:cNvPicPr>
          <p:nvPr/>
        </p:nvPicPr>
        <p:blipFill>
          <a:blip r:embed="rId6"/>
          <a:stretch>
            <a:fillRect/>
          </a:stretch>
        </p:blipFill>
        <p:spPr>
          <a:xfrm>
            <a:off x="8651400" y="3998157"/>
            <a:ext cx="2333625" cy="1524000"/>
          </a:xfrm>
          <a:prstGeom prst="rect">
            <a:avLst/>
          </a:prstGeom>
        </p:spPr>
      </p:pic>
      <p:sp>
        <p:nvSpPr>
          <p:cNvPr id="12" name="TextBox 11">
            <a:extLst>
              <a:ext uri="{FF2B5EF4-FFF2-40B4-BE49-F238E27FC236}">
                <a16:creationId xmlns:a16="http://schemas.microsoft.com/office/drawing/2014/main" id="{015A3714-6124-4E9C-8B4C-643BFD9EDB02}"/>
              </a:ext>
            </a:extLst>
          </p:cNvPr>
          <p:cNvSpPr txBox="1"/>
          <p:nvPr/>
        </p:nvSpPr>
        <p:spPr>
          <a:xfrm>
            <a:off x="1145406" y="5894815"/>
            <a:ext cx="4840428" cy="646331"/>
          </a:xfrm>
          <a:prstGeom prst="rect">
            <a:avLst/>
          </a:prstGeom>
          <a:noFill/>
        </p:spPr>
        <p:txBody>
          <a:bodyPr wrap="none" rtlCol="0">
            <a:spAutoFit/>
          </a:bodyPr>
          <a:lstStyle/>
          <a:p>
            <a:pPr marL="285750" indent="-285750">
              <a:buFont typeface="Arial" panose="020B0604020202020204" pitchFamily="34" charset="0"/>
              <a:buChar char="•"/>
            </a:pPr>
            <a:r>
              <a:rPr lang="en-US" dirty="0"/>
              <a:t>Single channel images were encoded using SW</a:t>
            </a:r>
          </a:p>
          <a:p>
            <a:pPr marL="285750" indent="-285750">
              <a:buFont typeface="Arial" panose="020B0604020202020204" pitchFamily="34" charset="0"/>
              <a:buChar char="•"/>
            </a:pPr>
            <a:r>
              <a:rPr lang="en-US" dirty="0"/>
              <a:t>Illuminated by colored lights from 3 directions</a:t>
            </a:r>
          </a:p>
        </p:txBody>
      </p:sp>
      <p:sp>
        <p:nvSpPr>
          <p:cNvPr id="15" name="TextBox 14">
            <a:extLst>
              <a:ext uri="{FF2B5EF4-FFF2-40B4-BE49-F238E27FC236}">
                <a16:creationId xmlns:a16="http://schemas.microsoft.com/office/drawing/2014/main" id="{65C1B76D-82B3-4CE2-B3FE-624C027C53A0}"/>
              </a:ext>
            </a:extLst>
          </p:cNvPr>
          <p:cNvSpPr txBox="1"/>
          <p:nvPr/>
        </p:nvSpPr>
        <p:spPr>
          <a:xfrm>
            <a:off x="6743066" y="2354605"/>
            <a:ext cx="747320" cy="369332"/>
          </a:xfrm>
          <a:prstGeom prst="rect">
            <a:avLst/>
          </a:prstGeom>
          <a:noFill/>
        </p:spPr>
        <p:txBody>
          <a:bodyPr wrap="none" rtlCol="0">
            <a:spAutoFit/>
          </a:bodyPr>
          <a:lstStyle/>
          <a:p>
            <a:r>
              <a:rPr lang="en-US" dirty="0"/>
              <a:t>Input:</a:t>
            </a:r>
          </a:p>
        </p:txBody>
      </p:sp>
      <p:sp>
        <p:nvSpPr>
          <p:cNvPr id="16" name="TextBox 15">
            <a:extLst>
              <a:ext uri="{FF2B5EF4-FFF2-40B4-BE49-F238E27FC236}">
                <a16:creationId xmlns:a16="http://schemas.microsoft.com/office/drawing/2014/main" id="{6ADB3DCA-60C1-43A7-A3BA-C7ED4F895F96}"/>
              </a:ext>
            </a:extLst>
          </p:cNvPr>
          <p:cNvSpPr txBox="1"/>
          <p:nvPr/>
        </p:nvSpPr>
        <p:spPr>
          <a:xfrm>
            <a:off x="6286818" y="4446331"/>
            <a:ext cx="1532856" cy="369332"/>
          </a:xfrm>
          <a:prstGeom prst="rect">
            <a:avLst/>
          </a:prstGeom>
          <a:noFill/>
        </p:spPr>
        <p:txBody>
          <a:bodyPr wrap="none" rtlCol="0">
            <a:spAutoFit/>
          </a:bodyPr>
          <a:lstStyle/>
          <a:p>
            <a:r>
              <a:rPr lang="en-US" dirty="0"/>
              <a:t>Local Method:</a:t>
            </a:r>
          </a:p>
        </p:txBody>
      </p:sp>
    </p:spTree>
    <p:extLst>
      <p:ext uri="{BB962C8B-B14F-4D97-AF65-F5344CB8AC3E}">
        <p14:creationId xmlns:p14="http://schemas.microsoft.com/office/powerpoint/2010/main" val="1535888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719C-8D58-49F1-BB29-60E982E28B98}"/>
              </a:ext>
            </a:extLst>
          </p:cNvPr>
          <p:cNvSpPr>
            <a:spLocks noGrp="1"/>
          </p:cNvSpPr>
          <p:nvPr>
            <p:ph type="title"/>
          </p:nvPr>
        </p:nvSpPr>
        <p:spPr/>
        <p:txBody>
          <a:bodyPr/>
          <a:lstStyle/>
          <a:p>
            <a:pPr algn="ctr"/>
            <a:r>
              <a:rPr lang="en-US" dirty="0"/>
              <a:t>Results - Animation</a:t>
            </a:r>
          </a:p>
        </p:txBody>
      </p:sp>
      <p:pic>
        <p:nvPicPr>
          <p:cNvPr id="5" name="Picture 4">
            <a:extLst>
              <a:ext uri="{FF2B5EF4-FFF2-40B4-BE49-F238E27FC236}">
                <a16:creationId xmlns:a16="http://schemas.microsoft.com/office/drawing/2014/main" id="{7250DA15-87E2-4932-BCE4-9448BFE01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931" y="1604061"/>
            <a:ext cx="8820485" cy="4961523"/>
          </a:xfrm>
          <a:prstGeom prst="rect">
            <a:avLst/>
          </a:prstGeom>
        </p:spPr>
      </p:pic>
    </p:spTree>
    <p:extLst>
      <p:ext uri="{BB962C8B-B14F-4D97-AF65-F5344CB8AC3E}">
        <p14:creationId xmlns:p14="http://schemas.microsoft.com/office/powerpoint/2010/main" val="1737307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A531-D075-438C-9141-05D74B9BC519}"/>
              </a:ext>
            </a:extLst>
          </p:cNvPr>
          <p:cNvSpPr>
            <a:spLocks noGrp="1"/>
          </p:cNvSpPr>
          <p:nvPr>
            <p:ph type="title"/>
          </p:nvPr>
        </p:nvSpPr>
        <p:spPr>
          <a:xfrm>
            <a:off x="645695" y="-82766"/>
            <a:ext cx="10515600" cy="1325563"/>
          </a:xfrm>
        </p:spPr>
        <p:txBody>
          <a:bodyPr/>
          <a:lstStyle/>
          <a:p>
            <a:pPr algn="ctr"/>
            <a:r>
              <a:rPr lang="en-US" dirty="0"/>
              <a:t>Results – PSNR for Global Method</a:t>
            </a:r>
          </a:p>
        </p:txBody>
      </p:sp>
      <p:grpSp>
        <p:nvGrpSpPr>
          <p:cNvPr id="10" name="Group 9">
            <a:extLst>
              <a:ext uri="{FF2B5EF4-FFF2-40B4-BE49-F238E27FC236}">
                <a16:creationId xmlns:a16="http://schemas.microsoft.com/office/drawing/2014/main" id="{0D809555-C565-452A-97E9-D09E49A80FB0}"/>
              </a:ext>
            </a:extLst>
          </p:cNvPr>
          <p:cNvGrpSpPr/>
          <p:nvPr/>
        </p:nvGrpSpPr>
        <p:grpSpPr>
          <a:xfrm>
            <a:off x="1856974" y="1153634"/>
            <a:ext cx="5390514" cy="3508945"/>
            <a:chOff x="5158774" y="1337651"/>
            <a:chExt cx="6628163" cy="4044350"/>
          </a:xfrm>
        </p:grpSpPr>
        <p:grpSp>
          <p:nvGrpSpPr>
            <p:cNvPr id="9" name="Group 8">
              <a:extLst>
                <a:ext uri="{FF2B5EF4-FFF2-40B4-BE49-F238E27FC236}">
                  <a16:creationId xmlns:a16="http://schemas.microsoft.com/office/drawing/2014/main" id="{CE861FB9-BCA7-4495-AEF8-0D0F8F03C9E4}"/>
                </a:ext>
              </a:extLst>
            </p:cNvPr>
            <p:cNvGrpSpPr/>
            <p:nvPr/>
          </p:nvGrpSpPr>
          <p:grpSpPr>
            <a:xfrm>
              <a:off x="6024312" y="1475999"/>
              <a:ext cx="5762625" cy="3906002"/>
              <a:chOff x="6240379" y="3664332"/>
              <a:chExt cx="5762625" cy="3906002"/>
            </a:xfrm>
          </p:grpSpPr>
          <p:pic>
            <p:nvPicPr>
              <p:cNvPr id="4" name="Picture 3">
                <a:extLst>
                  <a:ext uri="{FF2B5EF4-FFF2-40B4-BE49-F238E27FC236}">
                    <a16:creationId xmlns:a16="http://schemas.microsoft.com/office/drawing/2014/main" id="{3DBD7FA4-6122-4E04-AE0D-D574AC0E6A30}"/>
                  </a:ext>
                </a:extLst>
              </p:cNvPr>
              <p:cNvPicPr>
                <a:picLocks noChangeAspect="1"/>
              </p:cNvPicPr>
              <p:nvPr/>
            </p:nvPicPr>
            <p:blipFill rotWithShape="1">
              <a:blip r:embed="rId2"/>
              <a:srcRect b="37961"/>
              <a:stretch/>
            </p:blipFill>
            <p:spPr>
              <a:xfrm>
                <a:off x="6240379" y="3664332"/>
                <a:ext cx="5762625" cy="3906002"/>
              </a:xfrm>
              <a:prstGeom prst="rect">
                <a:avLst/>
              </a:prstGeom>
            </p:spPr>
          </p:pic>
          <p:sp>
            <p:nvSpPr>
              <p:cNvPr id="8" name="TextBox 7">
                <a:extLst>
                  <a:ext uri="{FF2B5EF4-FFF2-40B4-BE49-F238E27FC236}">
                    <a16:creationId xmlns:a16="http://schemas.microsoft.com/office/drawing/2014/main" id="{0B3C088C-D5CE-459D-B96F-4CD8858EF30A}"/>
                  </a:ext>
                </a:extLst>
              </p:cNvPr>
              <p:cNvSpPr txBox="1"/>
              <p:nvPr/>
            </p:nvSpPr>
            <p:spPr>
              <a:xfrm>
                <a:off x="6824311" y="3780667"/>
                <a:ext cx="447558" cy="276999"/>
              </a:xfrm>
              <a:prstGeom prst="rect">
                <a:avLst/>
              </a:prstGeom>
              <a:noFill/>
            </p:spPr>
            <p:txBody>
              <a:bodyPr wrap="none" rtlCol="0">
                <a:spAutoFit/>
              </a:bodyPr>
              <a:lstStyle/>
              <a:p>
                <a:r>
                  <a:rPr lang="en-US" sz="1200" b="1" dirty="0"/>
                  <a:t>(</a:t>
                </a:r>
                <a:r>
                  <a:rPr lang="en-US" sz="1200" b="1" dirty="0" err="1"/>
                  <a:t>db</a:t>
                </a:r>
                <a:r>
                  <a:rPr lang="en-US" sz="1200" b="1" dirty="0"/>
                  <a:t>)</a:t>
                </a:r>
              </a:p>
            </p:txBody>
          </p:sp>
        </p:grpSp>
        <p:pic>
          <p:nvPicPr>
            <p:cNvPr id="6" name="Picture 5">
              <a:extLst>
                <a:ext uri="{FF2B5EF4-FFF2-40B4-BE49-F238E27FC236}">
                  <a16:creationId xmlns:a16="http://schemas.microsoft.com/office/drawing/2014/main" id="{1907A08A-979A-47FB-A296-0979EFCDEF9A}"/>
                </a:ext>
              </a:extLst>
            </p:cNvPr>
            <p:cNvPicPr>
              <a:picLocks noChangeAspect="1"/>
            </p:cNvPicPr>
            <p:nvPr/>
          </p:nvPicPr>
          <p:blipFill rotWithShape="1">
            <a:blip r:embed="rId3"/>
            <a:srcRect t="37180"/>
            <a:stretch/>
          </p:blipFill>
          <p:spPr>
            <a:xfrm>
              <a:off x="5158774" y="1337651"/>
              <a:ext cx="3076575" cy="706074"/>
            </a:xfrm>
            <a:prstGeom prst="rect">
              <a:avLst/>
            </a:prstGeom>
          </p:spPr>
        </p:pic>
      </p:grpSp>
      <p:sp>
        <p:nvSpPr>
          <p:cNvPr id="3" name="Content Placeholder 2">
            <a:extLst>
              <a:ext uri="{FF2B5EF4-FFF2-40B4-BE49-F238E27FC236}">
                <a16:creationId xmlns:a16="http://schemas.microsoft.com/office/drawing/2014/main" id="{74713550-25E4-4FFA-895C-50B70A2C70C0}"/>
              </a:ext>
            </a:extLst>
          </p:cNvPr>
          <p:cNvSpPr>
            <a:spLocks noGrp="1"/>
          </p:cNvSpPr>
          <p:nvPr>
            <p:ph idx="1"/>
          </p:nvPr>
        </p:nvSpPr>
        <p:spPr>
          <a:xfrm>
            <a:off x="559403" y="4369008"/>
            <a:ext cx="11073193" cy="2314600"/>
          </a:xfrm>
        </p:spPr>
        <p:txBody>
          <a:bodyPr>
            <a:normAutofit/>
          </a:bodyPr>
          <a:lstStyle/>
          <a:p>
            <a:r>
              <a:rPr lang="en-US" sz="2000" dirty="0"/>
              <a:t>Chess pieces example</a:t>
            </a:r>
          </a:p>
          <a:p>
            <a:r>
              <a:rPr lang="en-US" sz="2000" dirty="0"/>
              <a:t>PSNR between the input image and the output bitmap convolved with the point spread function p (for image quality).</a:t>
            </a:r>
          </a:p>
          <a:p>
            <a:r>
              <a:rPr lang="en-US" sz="2000" dirty="0"/>
              <a:t>Greedy converges faster but with lower performance (3 dB)</a:t>
            </a:r>
          </a:p>
          <a:p>
            <a:r>
              <a:rPr lang="en-US" sz="2000" dirty="0"/>
              <a:t>Quality is independent of the initial condition </a:t>
            </a:r>
          </a:p>
          <a:p>
            <a:r>
              <a:rPr lang="en-US" sz="2000" dirty="0"/>
              <a:t>Random choices made during a run.</a:t>
            </a:r>
          </a:p>
        </p:txBody>
      </p:sp>
      <p:sp>
        <p:nvSpPr>
          <p:cNvPr id="11" name="TextBox 10">
            <a:extLst>
              <a:ext uri="{FF2B5EF4-FFF2-40B4-BE49-F238E27FC236}">
                <a16:creationId xmlns:a16="http://schemas.microsoft.com/office/drawing/2014/main" id="{F8B5861F-4FBF-41BA-8E3E-BE14CECF82BA}"/>
              </a:ext>
            </a:extLst>
          </p:cNvPr>
          <p:cNvSpPr txBox="1"/>
          <p:nvPr/>
        </p:nvSpPr>
        <p:spPr>
          <a:xfrm>
            <a:off x="4246117" y="1275268"/>
            <a:ext cx="569387" cy="369332"/>
          </a:xfrm>
          <a:prstGeom prst="rect">
            <a:avLst/>
          </a:prstGeom>
          <a:noFill/>
        </p:spPr>
        <p:txBody>
          <a:bodyPr wrap="none" rtlCol="0">
            <a:spAutoFit/>
          </a:bodyPr>
          <a:lstStyle/>
          <a:p>
            <a:r>
              <a:rPr lang="en-US" dirty="0"/>
              <a:t>(dB)</a:t>
            </a:r>
          </a:p>
        </p:txBody>
      </p:sp>
      <p:cxnSp>
        <p:nvCxnSpPr>
          <p:cNvPr id="13" name="Straight Arrow Connector 12">
            <a:extLst>
              <a:ext uri="{FF2B5EF4-FFF2-40B4-BE49-F238E27FC236}">
                <a16:creationId xmlns:a16="http://schemas.microsoft.com/office/drawing/2014/main" id="{525EDE9A-A780-44A4-ABE4-51AD4BDA4E98}"/>
              </a:ext>
            </a:extLst>
          </p:cNvPr>
          <p:cNvCxnSpPr/>
          <p:nvPr/>
        </p:nvCxnSpPr>
        <p:spPr>
          <a:xfrm flipH="1">
            <a:off x="2136473" y="2367815"/>
            <a:ext cx="971550" cy="11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C0D7D49-2D88-407E-92B6-3A4AD33A91F8}"/>
              </a:ext>
            </a:extLst>
          </p:cNvPr>
          <p:cNvSpPr txBox="1"/>
          <p:nvPr/>
        </p:nvSpPr>
        <p:spPr>
          <a:xfrm>
            <a:off x="1297077" y="2479197"/>
            <a:ext cx="1325171" cy="369332"/>
          </a:xfrm>
          <a:prstGeom prst="rect">
            <a:avLst/>
          </a:prstGeom>
          <a:noFill/>
        </p:spPr>
        <p:txBody>
          <a:bodyPr wrap="none" rtlCol="0">
            <a:spAutoFit/>
          </a:bodyPr>
          <a:lstStyle/>
          <a:p>
            <a:r>
              <a:rPr lang="en-US" dirty="0"/>
              <a:t>Greedy Opt.</a:t>
            </a:r>
          </a:p>
        </p:txBody>
      </p:sp>
      <p:cxnSp>
        <p:nvCxnSpPr>
          <p:cNvPr id="16" name="Straight Arrow Connector 15">
            <a:extLst>
              <a:ext uri="{FF2B5EF4-FFF2-40B4-BE49-F238E27FC236}">
                <a16:creationId xmlns:a16="http://schemas.microsoft.com/office/drawing/2014/main" id="{4618B2B4-1560-42AF-9B35-E3267642365F}"/>
              </a:ext>
            </a:extLst>
          </p:cNvPr>
          <p:cNvCxnSpPr>
            <a:cxnSpLocks/>
          </p:cNvCxnSpPr>
          <p:nvPr/>
        </p:nvCxnSpPr>
        <p:spPr>
          <a:xfrm flipV="1">
            <a:off x="6544844" y="1975059"/>
            <a:ext cx="1127065" cy="575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6790FA6-2D5E-4E34-8C30-8A428BAC4C74}"/>
              </a:ext>
            </a:extLst>
          </p:cNvPr>
          <p:cNvSpPr txBox="1"/>
          <p:nvPr/>
        </p:nvSpPr>
        <p:spPr>
          <a:xfrm>
            <a:off x="7093531" y="1605727"/>
            <a:ext cx="4260269" cy="369332"/>
          </a:xfrm>
          <a:prstGeom prst="rect">
            <a:avLst/>
          </a:prstGeom>
          <a:noFill/>
        </p:spPr>
        <p:txBody>
          <a:bodyPr wrap="none" rtlCol="0">
            <a:spAutoFit/>
          </a:bodyPr>
          <a:lstStyle/>
          <a:p>
            <a:r>
              <a:rPr lang="en-US" dirty="0"/>
              <a:t>Multiple Runs Of Simulated Annealing Opt.</a:t>
            </a:r>
          </a:p>
        </p:txBody>
      </p:sp>
    </p:spTree>
    <p:extLst>
      <p:ext uri="{BB962C8B-B14F-4D97-AF65-F5344CB8AC3E}">
        <p14:creationId xmlns:p14="http://schemas.microsoft.com/office/powerpoint/2010/main" val="1921317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AB87-F745-4A7D-99DD-B65EDDD319D3}"/>
              </a:ext>
            </a:extLst>
          </p:cNvPr>
          <p:cNvSpPr>
            <a:spLocks noGrp="1"/>
          </p:cNvSpPr>
          <p:nvPr>
            <p:ph type="title"/>
          </p:nvPr>
        </p:nvSpPr>
        <p:spPr>
          <a:xfrm>
            <a:off x="678402" y="0"/>
            <a:ext cx="10515600" cy="1325563"/>
          </a:xfrm>
        </p:spPr>
        <p:txBody>
          <a:bodyPr/>
          <a:lstStyle/>
          <a:p>
            <a:pPr algn="ctr"/>
            <a:r>
              <a:rPr lang="en-US" dirty="0"/>
              <a:t>Results – Number of Images</a:t>
            </a:r>
          </a:p>
        </p:txBody>
      </p:sp>
      <p:sp>
        <p:nvSpPr>
          <p:cNvPr id="3" name="Content Placeholder 2">
            <a:extLst>
              <a:ext uri="{FF2B5EF4-FFF2-40B4-BE49-F238E27FC236}">
                <a16:creationId xmlns:a16="http://schemas.microsoft.com/office/drawing/2014/main" id="{BDEA7312-EAB7-475B-9AA8-2CED94F9C3BD}"/>
              </a:ext>
            </a:extLst>
          </p:cNvPr>
          <p:cNvSpPr>
            <a:spLocks noGrp="1"/>
          </p:cNvSpPr>
          <p:nvPr>
            <p:ph idx="1"/>
          </p:nvPr>
        </p:nvSpPr>
        <p:spPr>
          <a:xfrm>
            <a:off x="239697" y="1886800"/>
            <a:ext cx="7169458" cy="4351338"/>
          </a:xfrm>
        </p:spPr>
        <p:txBody>
          <a:bodyPr>
            <a:normAutofit/>
          </a:bodyPr>
          <a:lstStyle/>
          <a:p>
            <a:r>
              <a:rPr lang="en-US" sz="2400" dirty="0"/>
              <a:t>Image quality as the function of number of images. </a:t>
            </a:r>
          </a:p>
          <a:p>
            <a:r>
              <a:rPr lang="en-US" sz="2400" dirty="0"/>
              <a:t>For the global method, images were added for the four diagonal light directions (±</a:t>
            </a:r>
            <a:r>
              <a:rPr lang="en-US" sz="2400" dirty="0" err="1"/>
              <a:t>x,±y</a:t>
            </a:r>
            <a:r>
              <a:rPr lang="en-US" sz="2400" dirty="0"/>
              <a:t>)</a:t>
            </a:r>
          </a:p>
          <a:p>
            <a:r>
              <a:rPr lang="en-US" sz="2400" dirty="0"/>
              <a:t>Modification to the objective function, shadows are calculated on four quarters of each pixel.</a:t>
            </a:r>
          </a:p>
          <a:p>
            <a:r>
              <a:rPr lang="en-US" sz="2400" dirty="0"/>
              <a:t>Quality is decreasing as more images are added. </a:t>
            </a:r>
          </a:p>
          <a:p>
            <a:r>
              <a:rPr lang="en-US" sz="2400" dirty="0"/>
              <a:t>Different curves for different random orders</a:t>
            </a:r>
          </a:p>
          <a:p>
            <a:pPr lvl="1"/>
            <a:r>
              <a:rPr lang="en-US" dirty="0"/>
              <a:t>order has a significant influence</a:t>
            </a:r>
          </a:p>
        </p:txBody>
      </p:sp>
      <p:pic>
        <p:nvPicPr>
          <p:cNvPr id="4" name="Picture 3">
            <a:extLst>
              <a:ext uri="{FF2B5EF4-FFF2-40B4-BE49-F238E27FC236}">
                <a16:creationId xmlns:a16="http://schemas.microsoft.com/office/drawing/2014/main" id="{EAE22954-EBEC-4A1A-B31F-44710C4D08E9}"/>
              </a:ext>
            </a:extLst>
          </p:cNvPr>
          <p:cNvPicPr>
            <a:picLocks noChangeAspect="1"/>
          </p:cNvPicPr>
          <p:nvPr/>
        </p:nvPicPr>
        <p:blipFill rotWithShape="1">
          <a:blip r:embed="rId2"/>
          <a:srcRect b="34037"/>
          <a:stretch/>
        </p:blipFill>
        <p:spPr>
          <a:xfrm>
            <a:off x="7270036" y="2146855"/>
            <a:ext cx="4682267" cy="2919397"/>
          </a:xfrm>
          <a:prstGeom prst="rect">
            <a:avLst/>
          </a:prstGeom>
        </p:spPr>
      </p:pic>
    </p:spTree>
    <p:extLst>
      <p:ext uri="{BB962C8B-B14F-4D97-AF65-F5344CB8AC3E}">
        <p14:creationId xmlns:p14="http://schemas.microsoft.com/office/powerpoint/2010/main" val="3833143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9B4C0-842D-411C-ADE1-35D7BCE66BF0}"/>
              </a:ext>
            </a:extLst>
          </p:cNvPr>
          <p:cNvSpPr>
            <a:spLocks noGrp="1"/>
          </p:cNvSpPr>
          <p:nvPr>
            <p:ph type="title"/>
          </p:nvPr>
        </p:nvSpPr>
        <p:spPr/>
        <p:txBody>
          <a:bodyPr/>
          <a:lstStyle/>
          <a:p>
            <a:pPr algn="ctr"/>
            <a:r>
              <a:rPr lang="en-US" dirty="0"/>
              <a:t>Results - Runtime</a:t>
            </a:r>
          </a:p>
        </p:txBody>
      </p:sp>
      <p:sp>
        <p:nvSpPr>
          <p:cNvPr id="3" name="Content Placeholder 2">
            <a:extLst>
              <a:ext uri="{FF2B5EF4-FFF2-40B4-BE49-F238E27FC236}">
                <a16:creationId xmlns:a16="http://schemas.microsoft.com/office/drawing/2014/main" id="{B6C25EB1-8D0C-4744-BCA7-02F334D6F4A8}"/>
              </a:ext>
            </a:extLst>
          </p:cNvPr>
          <p:cNvSpPr>
            <a:spLocks noGrp="1"/>
          </p:cNvSpPr>
          <p:nvPr>
            <p:ph idx="1"/>
          </p:nvPr>
        </p:nvSpPr>
        <p:spPr/>
        <p:txBody>
          <a:bodyPr>
            <a:normAutofit/>
          </a:bodyPr>
          <a:lstStyle/>
          <a:p>
            <a:r>
              <a:rPr lang="en-US" dirty="0"/>
              <a:t>Local method:</a:t>
            </a:r>
          </a:p>
          <a:p>
            <a:pPr lvl="1"/>
            <a:r>
              <a:rPr lang="en-US" dirty="0"/>
              <a:t>~6 seconds to run for heavy examples</a:t>
            </a:r>
          </a:p>
          <a:p>
            <a:r>
              <a:rPr lang="en-US" dirty="0"/>
              <a:t>Global method takes a couple of hours to run</a:t>
            </a:r>
          </a:p>
          <a:p>
            <a:pPr lvl="1"/>
            <a:r>
              <a:rPr lang="en-US" dirty="0"/>
              <a:t>~29 minutes for the chess pieces</a:t>
            </a:r>
          </a:p>
          <a:p>
            <a:pPr lvl="1"/>
            <a:r>
              <a:rPr lang="en-US" dirty="0"/>
              <a:t>~104 minutes for the paintings example. </a:t>
            </a:r>
          </a:p>
          <a:p>
            <a:pPr lvl="1"/>
            <a:r>
              <a:rPr lang="en-US" dirty="0"/>
              <a:t>~2 – ~6 hours to print </a:t>
            </a:r>
          </a:p>
          <a:p>
            <a:pPr lvl="1"/>
            <a:r>
              <a:rPr lang="en-US" dirty="0"/>
              <a:t>~2 hours for cleaning and painting</a:t>
            </a:r>
          </a:p>
          <a:p>
            <a:pPr lvl="1"/>
            <a:r>
              <a:rPr lang="en-US" dirty="0"/>
              <a:t>Utilizes all cores</a:t>
            </a:r>
          </a:p>
          <a:p>
            <a:r>
              <a:rPr lang="en-US" dirty="0"/>
              <a:t>Both methods requires a negligible amount of memory</a:t>
            </a:r>
          </a:p>
        </p:txBody>
      </p:sp>
    </p:spTree>
    <p:extLst>
      <p:ext uri="{BB962C8B-B14F-4D97-AF65-F5344CB8AC3E}">
        <p14:creationId xmlns:p14="http://schemas.microsoft.com/office/powerpoint/2010/main" val="262933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7E85-BAC2-43DE-B9B4-F82797DBE094}"/>
              </a:ext>
            </a:extLst>
          </p:cNvPr>
          <p:cNvSpPr>
            <a:spLocks noGrp="1"/>
          </p:cNvSpPr>
          <p:nvPr>
            <p:ph type="title"/>
          </p:nvPr>
        </p:nvSpPr>
        <p:spPr/>
        <p:txBody>
          <a:bodyPr/>
          <a:lstStyle/>
          <a:p>
            <a:r>
              <a:rPr lang="en-US" dirty="0"/>
              <a:t>And what if we also want </a:t>
            </a:r>
          </a:p>
        </p:txBody>
      </p:sp>
      <p:pic>
        <p:nvPicPr>
          <p:cNvPr id="1026" name="Picture 2" descr="תוצאת תמונה עבור shadow hands&quot;">
            <a:extLst>
              <a:ext uri="{FF2B5EF4-FFF2-40B4-BE49-F238E27FC236}">
                <a16:creationId xmlns:a16="http://schemas.microsoft.com/office/drawing/2014/main" id="{EB36A83F-4387-4CD1-AEF0-C8B91283F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764" y="1486785"/>
            <a:ext cx="4382387" cy="43823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תוצאת תמונה עבור shadow hands&quot;">
            <a:extLst>
              <a:ext uri="{FF2B5EF4-FFF2-40B4-BE49-F238E27FC236}">
                <a16:creationId xmlns:a16="http://schemas.microsoft.com/office/drawing/2014/main" id="{C0678E7A-848C-4AB0-BE32-3FEB4B2151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737"/>
          <a:stretch/>
        </p:blipFill>
        <p:spPr bwMode="auto">
          <a:xfrm>
            <a:off x="6627851" y="2460993"/>
            <a:ext cx="3371850" cy="243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533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9D59-DF38-4794-8AC2-F0B64D6CF0BB}"/>
              </a:ext>
            </a:extLst>
          </p:cNvPr>
          <p:cNvSpPr>
            <a:spLocks noGrp="1"/>
          </p:cNvSpPr>
          <p:nvPr>
            <p:ph type="title"/>
          </p:nvPr>
        </p:nvSpPr>
        <p:spPr>
          <a:xfrm>
            <a:off x="731668" y="134306"/>
            <a:ext cx="10515600" cy="1325563"/>
          </a:xfrm>
        </p:spPr>
        <p:txBody>
          <a:bodyPr/>
          <a:lstStyle/>
          <a:p>
            <a:pPr algn="ctr"/>
            <a:r>
              <a:rPr lang="en-US" dirty="0"/>
              <a:t>Future Work</a:t>
            </a:r>
          </a:p>
        </p:txBody>
      </p:sp>
      <p:sp>
        <p:nvSpPr>
          <p:cNvPr id="3" name="Content Placeholder 2">
            <a:extLst>
              <a:ext uri="{FF2B5EF4-FFF2-40B4-BE49-F238E27FC236}">
                <a16:creationId xmlns:a16="http://schemas.microsoft.com/office/drawing/2014/main" id="{D735CFD0-CA4C-4559-941B-55266BD189D5}"/>
              </a:ext>
            </a:extLst>
          </p:cNvPr>
          <p:cNvSpPr>
            <a:spLocks noGrp="1"/>
          </p:cNvSpPr>
          <p:nvPr>
            <p:ph idx="1"/>
          </p:nvPr>
        </p:nvSpPr>
        <p:spPr>
          <a:xfrm>
            <a:off x="518604" y="1557524"/>
            <a:ext cx="10515600" cy="4717094"/>
          </a:xfrm>
        </p:spPr>
        <p:txBody>
          <a:bodyPr>
            <a:normAutofit/>
          </a:bodyPr>
          <a:lstStyle/>
          <a:p>
            <a:r>
              <a:rPr lang="en-US" sz="2000" dirty="0"/>
              <a:t>Explore different geometric primitives for the local method (e.g. hexagonal grid).</a:t>
            </a:r>
          </a:p>
          <a:p>
            <a:r>
              <a:rPr lang="en-US" sz="2000" dirty="0"/>
              <a:t>Develop fast deterministic algorithm for the global method.</a:t>
            </a:r>
          </a:p>
          <a:p>
            <a:r>
              <a:rPr lang="en-US" sz="2000" dirty="0"/>
              <a:t>Authors suspects that interreflections between parts of the white surface are responsible for some of the ghosting and contrast reduction</a:t>
            </a:r>
          </a:p>
          <a:p>
            <a:pPr lvl="1"/>
            <a:r>
              <a:rPr lang="en-US" sz="2000" dirty="0"/>
              <a:t>Take into account global illumination</a:t>
            </a:r>
          </a:p>
          <a:p>
            <a:r>
              <a:rPr lang="en-US" sz="2000" dirty="0"/>
              <a:t>Explore different manufacturing methods</a:t>
            </a:r>
          </a:p>
          <a:p>
            <a:pPr lvl="1"/>
            <a:r>
              <a:rPr lang="en-US" sz="2000" dirty="0"/>
              <a:t>Rapid prototyping methods were used</a:t>
            </a:r>
          </a:p>
          <a:p>
            <a:pPr lvl="1"/>
            <a:r>
              <a:rPr lang="en-US" sz="2000" dirty="0"/>
              <a:t>Try injection molding and CNC milling</a:t>
            </a:r>
          </a:p>
          <a:p>
            <a:r>
              <a:rPr lang="en-US" sz="2000" dirty="0"/>
              <a:t>Add additional degrees of freedom in order to encode more images and preserve quality</a:t>
            </a:r>
          </a:p>
          <a:p>
            <a:pPr lvl="1"/>
            <a:r>
              <a:rPr lang="en-US" sz="2000" dirty="0"/>
              <a:t>Geometry (e.g. self shadowing, surface </a:t>
            </a:r>
            <a:r>
              <a:rPr lang="en-US" sz="2000" dirty="0" err="1"/>
              <a:t>normals</a:t>
            </a:r>
            <a:r>
              <a:rPr lang="en-US" sz="2000" dirty="0"/>
              <a:t>, etc.)</a:t>
            </a:r>
          </a:p>
          <a:p>
            <a:pPr lvl="1"/>
            <a:r>
              <a:rPr lang="en-US" sz="2000" dirty="0"/>
              <a:t>Reflectance (e.g. diffuse, glossy, specular effects, etc.)</a:t>
            </a:r>
          </a:p>
          <a:p>
            <a:r>
              <a:rPr lang="en-US" sz="2000" dirty="0"/>
              <a:t>Non-planar surfaces can broaden the range of possible applications.</a:t>
            </a:r>
          </a:p>
        </p:txBody>
      </p:sp>
    </p:spTree>
    <p:extLst>
      <p:ext uri="{BB962C8B-B14F-4D97-AF65-F5344CB8AC3E}">
        <p14:creationId xmlns:p14="http://schemas.microsoft.com/office/powerpoint/2010/main" val="2322633045"/>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questions slide">
            <a:extLst>
              <a:ext uri="{FF2B5EF4-FFF2-40B4-BE49-F238E27FC236}">
                <a16:creationId xmlns:a16="http://schemas.microsoft.com/office/drawing/2014/main" id="{CC611DD8-57C2-4C27-BA2C-ABAD408D2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259" y="1491693"/>
            <a:ext cx="6188475" cy="350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89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A752-3E2A-4E1A-A08A-2CBAD04738DF}"/>
              </a:ext>
            </a:extLst>
          </p:cNvPr>
          <p:cNvSpPr>
            <a:spLocks noGrp="1"/>
          </p:cNvSpPr>
          <p:nvPr>
            <p:ph type="title"/>
          </p:nvPr>
        </p:nvSpPr>
        <p:spPr/>
        <p:txBody>
          <a:bodyPr/>
          <a:lstStyle/>
          <a:p>
            <a:pPr algn="ctr"/>
            <a:r>
              <a:rPr lang="en-US" dirty="0" err="1">
                <a:cs typeface="Calibri Light"/>
              </a:rPr>
              <a:t>ShadowPix</a:t>
            </a:r>
            <a:endParaRPr lang="en-US" dirty="0">
              <a:cs typeface="Calibri Light"/>
            </a:endParaRPr>
          </a:p>
        </p:txBody>
      </p:sp>
      <p:pic>
        <p:nvPicPr>
          <p:cNvPr id="4" name="Picture 4" descr="A picture containing text, newspaper&#10;&#10;Description generated with very high confidence">
            <a:extLst>
              <a:ext uri="{FF2B5EF4-FFF2-40B4-BE49-F238E27FC236}">
                <a16:creationId xmlns:a16="http://schemas.microsoft.com/office/drawing/2014/main" id="{86DC48F7-51D0-4AA8-832D-03DF195DDFB3}"/>
              </a:ext>
            </a:extLst>
          </p:cNvPr>
          <p:cNvPicPr>
            <a:picLocks noChangeAspect="1"/>
          </p:cNvPicPr>
          <p:nvPr/>
        </p:nvPicPr>
        <p:blipFill rotWithShape="1">
          <a:blip r:embed="rId3"/>
          <a:srcRect l="4271" t="39822" r="56970" b="18575"/>
          <a:stretch/>
        </p:blipFill>
        <p:spPr>
          <a:xfrm>
            <a:off x="3138948" y="2067535"/>
            <a:ext cx="5912917" cy="4024413"/>
          </a:xfrm>
          <a:prstGeom prst="rect">
            <a:avLst/>
          </a:prstGeom>
        </p:spPr>
      </p:pic>
    </p:spTree>
    <p:extLst>
      <p:ext uri="{BB962C8B-B14F-4D97-AF65-F5344CB8AC3E}">
        <p14:creationId xmlns:p14="http://schemas.microsoft.com/office/powerpoint/2010/main" val="1020589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87929-AE42-4067-941D-B86003A9CEB2}"/>
              </a:ext>
            </a:extLst>
          </p:cNvPr>
          <p:cNvSpPr>
            <a:spLocks noGrp="1"/>
          </p:cNvSpPr>
          <p:nvPr>
            <p:ph type="title"/>
          </p:nvPr>
        </p:nvSpPr>
        <p:spPr/>
        <p:txBody>
          <a:bodyPr/>
          <a:lstStyle/>
          <a:p>
            <a:pPr algn="ctr"/>
            <a:r>
              <a:rPr lang="en-US" dirty="0"/>
              <a:t>Solution</a:t>
            </a:r>
          </a:p>
        </p:txBody>
      </p:sp>
      <p:sp>
        <p:nvSpPr>
          <p:cNvPr id="3" name="Content Placeholder 2">
            <a:extLst>
              <a:ext uri="{FF2B5EF4-FFF2-40B4-BE49-F238E27FC236}">
                <a16:creationId xmlns:a16="http://schemas.microsoft.com/office/drawing/2014/main" id="{5BA480FC-0FA0-4C95-A072-01AA96F4DB0F}"/>
              </a:ext>
            </a:extLst>
          </p:cNvPr>
          <p:cNvSpPr>
            <a:spLocks noGrp="1"/>
          </p:cNvSpPr>
          <p:nvPr>
            <p:ph idx="1"/>
          </p:nvPr>
        </p:nvSpPr>
        <p:spPr/>
        <p:txBody>
          <a:bodyPr/>
          <a:lstStyle/>
          <a:p>
            <a:r>
              <a:rPr lang="en-US" dirty="0"/>
              <a:t>Local Method</a:t>
            </a:r>
          </a:p>
          <a:p>
            <a:r>
              <a:rPr lang="en-US" dirty="0"/>
              <a:t>Global Method</a:t>
            </a:r>
          </a:p>
        </p:txBody>
      </p:sp>
    </p:spTree>
    <p:extLst>
      <p:ext uri="{BB962C8B-B14F-4D97-AF65-F5344CB8AC3E}">
        <p14:creationId xmlns:p14="http://schemas.microsoft.com/office/powerpoint/2010/main" val="380123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A064-2A52-409A-B340-CD5DF66036C9}"/>
              </a:ext>
            </a:extLst>
          </p:cNvPr>
          <p:cNvSpPr>
            <a:spLocks noGrp="1"/>
          </p:cNvSpPr>
          <p:nvPr>
            <p:ph type="title"/>
          </p:nvPr>
        </p:nvSpPr>
        <p:spPr/>
        <p:txBody>
          <a:bodyPr/>
          <a:lstStyle/>
          <a:p>
            <a:pPr algn="ctr"/>
            <a:r>
              <a:rPr lang="en-US" dirty="0"/>
              <a:t>General Settings</a:t>
            </a:r>
          </a:p>
        </p:txBody>
      </p:sp>
      <p:pic>
        <p:nvPicPr>
          <p:cNvPr id="4" name="Content Placeholder 3">
            <a:extLst>
              <a:ext uri="{FF2B5EF4-FFF2-40B4-BE49-F238E27FC236}">
                <a16:creationId xmlns:a16="http://schemas.microsoft.com/office/drawing/2014/main" id="{5C7E5AEA-B022-4288-861D-37F6672C6949}"/>
              </a:ext>
            </a:extLst>
          </p:cNvPr>
          <p:cNvPicPr>
            <a:picLocks noGrp="1" noChangeAspect="1"/>
          </p:cNvPicPr>
          <p:nvPr>
            <p:ph idx="1"/>
          </p:nvPr>
        </p:nvPicPr>
        <p:blipFill>
          <a:blip r:embed="rId2"/>
          <a:stretch>
            <a:fillRect/>
          </a:stretch>
        </p:blipFill>
        <p:spPr>
          <a:xfrm>
            <a:off x="6419850" y="4441437"/>
            <a:ext cx="5235954" cy="1814984"/>
          </a:xfrm>
          <a:prstGeom prst="rect">
            <a:avLst/>
          </a:prstGeom>
        </p:spPr>
      </p:pic>
      <p:sp>
        <p:nvSpPr>
          <p:cNvPr id="5" name="TextBox 4">
            <a:extLst>
              <a:ext uri="{FF2B5EF4-FFF2-40B4-BE49-F238E27FC236}">
                <a16:creationId xmlns:a16="http://schemas.microsoft.com/office/drawing/2014/main" id="{8A063414-586D-4907-B36F-3314D42E389E}"/>
              </a:ext>
            </a:extLst>
          </p:cNvPr>
          <p:cNvSpPr txBox="1"/>
          <p:nvPr/>
        </p:nvSpPr>
        <p:spPr>
          <a:xfrm>
            <a:off x="537124" y="2004969"/>
            <a:ext cx="8279061"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a:t>The </a:t>
            </a:r>
            <a:r>
              <a:rPr lang="en-US" sz="2400" dirty="0" err="1"/>
              <a:t>ShadowPix</a:t>
            </a:r>
            <a:r>
              <a:rPr lang="en-US" sz="2400" dirty="0"/>
              <a:t> plane is parallel to the </a:t>
            </a:r>
            <a:r>
              <a:rPr lang="en-US" sz="2400" dirty="0" err="1"/>
              <a:t>xy</a:t>
            </a:r>
            <a:r>
              <a:rPr lang="en-US" sz="2400" dirty="0"/>
              <a:t> plane</a:t>
            </a:r>
          </a:p>
          <a:p>
            <a:pPr marL="285750" indent="-285750">
              <a:buFont typeface="Arial" panose="020B0604020202020204" pitchFamily="34" charset="0"/>
              <a:buChar char="•"/>
            </a:pPr>
            <a:r>
              <a:rPr lang="en-US" sz="2400" dirty="0"/>
              <a:t>Light sources are directional, all form an angle </a:t>
            </a:r>
            <a:r>
              <a:rPr lang="el-GR" sz="2400" dirty="0"/>
              <a:t>θ</a:t>
            </a:r>
            <a:r>
              <a:rPr lang="en-US" sz="2400" dirty="0"/>
              <a:t> with the z axis</a:t>
            </a:r>
          </a:p>
          <a:p>
            <a:pPr marL="285750" indent="-285750">
              <a:buFont typeface="Arial" panose="020B0604020202020204" pitchFamily="34" charset="0"/>
              <a:buChar char="•"/>
            </a:pPr>
            <a:r>
              <a:rPr lang="en-US" sz="2400" dirty="0"/>
              <a:t>s = cot</a:t>
            </a:r>
            <a:r>
              <a:rPr lang="el-GR" sz="2400" dirty="0"/>
              <a:t>θ</a:t>
            </a:r>
            <a:endParaRPr lang="en-US" sz="2400" dirty="0"/>
          </a:p>
          <a:p>
            <a:pPr marL="742950" lvl="1" indent="-285750">
              <a:buFont typeface="Arial" panose="020B0604020202020204" pitchFamily="34" charset="0"/>
              <a:buChar char="•"/>
            </a:pPr>
            <a:r>
              <a:rPr lang="en-US" sz="2400" dirty="0"/>
              <a:t>Depends only on the setup of the lights</a:t>
            </a:r>
          </a:p>
          <a:p>
            <a:pPr marL="285750" indent="-285750">
              <a:buFont typeface="Arial" panose="020B0604020202020204" pitchFamily="34" charset="0"/>
              <a:buChar char="•"/>
            </a:pPr>
            <a:r>
              <a:rPr lang="en-US" sz="2400" dirty="0"/>
              <a:t>Element of height h casts a shadow of length h/s</a:t>
            </a:r>
          </a:p>
        </p:txBody>
      </p:sp>
    </p:spTree>
    <p:extLst>
      <p:ext uri="{BB962C8B-B14F-4D97-AF65-F5344CB8AC3E}">
        <p14:creationId xmlns:p14="http://schemas.microsoft.com/office/powerpoint/2010/main" val="397463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A0A8-5E0D-4624-AA6F-AFA2E9DE92D9}"/>
              </a:ext>
            </a:extLst>
          </p:cNvPr>
          <p:cNvSpPr>
            <a:spLocks noGrp="1"/>
          </p:cNvSpPr>
          <p:nvPr>
            <p:ph type="title"/>
          </p:nvPr>
        </p:nvSpPr>
        <p:spPr>
          <a:xfrm>
            <a:off x="746034" y="133832"/>
            <a:ext cx="10515600" cy="1325563"/>
          </a:xfrm>
        </p:spPr>
        <p:txBody>
          <a:bodyPr/>
          <a:lstStyle/>
          <a:p>
            <a:pPr algn="ctr"/>
            <a:r>
              <a:rPr lang="en-US" dirty="0"/>
              <a:t>Local Method - Overview</a:t>
            </a:r>
          </a:p>
        </p:txBody>
      </p:sp>
      <p:sp>
        <p:nvSpPr>
          <p:cNvPr id="3" name="Content Placeholder 2">
            <a:extLst>
              <a:ext uri="{FF2B5EF4-FFF2-40B4-BE49-F238E27FC236}">
                <a16:creationId xmlns:a16="http://schemas.microsoft.com/office/drawing/2014/main" id="{8EF598D4-5CDC-4667-BC89-E6C07573496F}"/>
              </a:ext>
            </a:extLst>
          </p:cNvPr>
          <p:cNvSpPr>
            <a:spLocks noGrp="1"/>
          </p:cNvSpPr>
          <p:nvPr>
            <p:ph idx="1"/>
          </p:nvPr>
        </p:nvSpPr>
        <p:spPr>
          <a:xfrm>
            <a:off x="544900" y="1320247"/>
            <a:ext cx="10515600" cy="4351338"/>
          </a:xfrm>
        </p:spPr>
        <p:txBody>
          <a:bodyPr>
            <a:normAutofit/>
          </a:bodyPr>
          <a:lstStyle/>
          <a:p>
            <a:r>
              <a:rPr lang="en-US" sz="2400" dirty="0"/>
              <a:t>Uses a grid corresponding to the pixels of the input images</a:t>
            </a:r>
          </a:p>
          <a:p>
            <a:r>
              <a:rPr lang="en-US" sz="2400" dirty="0"/>
              <a:t>Distinguishes between shadow receivers and walls casting shadows</a:t>
            </a:r>
          </a:p>
          <a:p>
            <a:r>
              <a:rPr lang="en-US" sz="2400" dirty="0"/>
              <a:t>Can handle up to three different input images</a:t>
            </a:r>
          </a:p>
          <a:p>
            <a:pPr lvl="1"/>
            <a:r>
              <a:rPr lang="en-US" dirty="0"/>
              <a:t>3 different light directions (+x, −x, and +y) which are aligned with the grid of elements</a:t>
            </a:r>
          </a:p>
          <a:p>
            <a:r>
              <a:rPr lang="en-US" sz="2400" dirty="0"/>
              <a:t>The shadow receivers are arranged as a grid of unit squares to match the pixels of the images</a:t>
            </a:r>
          </a:p>
        </p:txBody>
      </p:sp>
      <p:pic>
        <p:nvPicPr>
          <p:cNvPr id="4" name="Picture 3">
            <a:extLst>
              <a:ext uri="{FF2B5EF4-FFF2-40B4-BE49-F238E27FC236}">
                <a16:creationId xmlns:a16="http://schemas.microsoft.com/office/drawing/2014/main" id="{55F25874-5810-4764-A3F9-777E95BB850C}"/>
              </a:ext>
            </a:extLst>
          </p:cNvPr>
          <p:cNvPicPr>
            <a:picLocks noChangeAspect="1"/>
          </p:cNvPicPr>
          <p:nvPr/>
        </p:nvPicPr>
        <p:blipFill>
          <a:blip r:embed="rId2"/>
          <a:stretch>
            <a:fillRect/>
          </a:stretch>
        </p:blipFill>
        <p:spPr>
          <a:xfrm>
            <a:off x="6895750" y="3970920"/>
            <a:ext cx="4567018" cy="2887080"/>
          </a:xfrm>
          <a:prstGeom prst="rect">
            <a:avLst/>
          </a:prstGeom>
        </p:spPr>
      </p:pic>
    </p:spTree>
    <p:extLst>
      <p:ext uri="{BB962C8B-B14F-4D97-AF65-F5344CB8AC3E}">
        <p14:creationId xmlns:p14="http://schemas.microsoft.com/office/powerpoint/2010/main" val="56128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C4D5-9DE7-4E71-985F-2C07ADC38D50}"/>
              </a:ext>
            </a:extLst>
          </p:cNvPr>
          <p:cNvSpPr>
            <a:spLocks noGrp="1"/>
          </p:cNvSpPr>
          <p:nvPr>
            <p:ph type="title"/>
          </p:nvPr>
        </p:nvSpPr>
        <p:spPr>
          <a:xfrm>
            <a:off x="672958" y="157996"/>
            <a:ext cx="10515600" cy="1325563"/>
          </a:xfrm>
        </p:spPr>
        <p:txBody>
          <a:bodyPr/>
          <a:lstStyle/>
          <a:p>
            <a:pPr algn="ctr"/>
            <a:r>
              <a:rPr lang="en-US" dirty="0"/>
              <a:t>Local Method - Equations</a:t>
            </a:r>
            <a:br>
              <a:rPr lang="en-US" dirty="0"/>
            </a:br>
            <a:endParaRPr lang="en-US" dirty="0"/>
          </a:p>
        </p:txBody>
      </p:sp>
      <p:pic>
        <p:nvPicPr>
          <p:cNvPr id="5" name="Content Placeholder 4">
            <a:extLst>
              <a:ext uri="{FF2B5EF4-FFF2-40B4-BE49-F238E27FC236}">
                <a16:creationId xmlns:a16="http://schemas.microsoft.com/office/drawing/2014/main" id="{71920434-F2AB-4566-991C-FE509D070705}"/>
              </a:ext>
            </a:extLst>
          </p:cNvPr>
          <p:cNvPicPr>
            <a:picLocks noGrp="1" noChangeAspect="1"/>
          </p:cNvPicPr>
          <p:nvPr>
            <p:ph idx="1"/>
          </p:nvPr>
        </p:nvPicPr>
        <p:blipFill>
          <a:blip r:embed="rId3"/>
          <a:stretch>
            <a:fillRect/>
          </a:stretch>
        </p:blipFill>
        <p:spPr>
          <a:xfrm>
            <a:off x="219689" y="1324955"/>
            <a:ext cx="2198595" cy="1465729"/>
          </a:xfrm>
          <a:prstGeom prst="rect">
            <a:avLst/>
          </a:prstGeom>
        </p:spPr>
      </p:pic>
      <p:grpSp>
        <p:nvGrpSpPr>
          <p:cNvPr id="26" name="Group 25">
            <a:extLst>
              <a:ext uri="{FF2B5EF4-FFF2-40B4-BE49-F238E27FC236}">
                <a16:creationId xmlns:a16="http://schemas.microsoft.com/office/drawing/2014/main" id="{17CB51A4-C170-4FF5-8BF4-1C411CA4D659}"/>
              </a:ext>
            </a:extLst>
          </p:cNvPr>
          <p:cNvGrpSpPr/>
          <p:nvPr/>
        </p:nvGrpSpPr>
        <p:grpSpPr>
          <a:xfrm>
            <a:off x="858198" y="3157389"/>
            <a:ext cx="5612016" cy="2295377"/>
            <a:chOff x="6299943" y="826002"/>
            <a:chExt cx="5612016" cy="2295377"/>
          </a:xfrm>
        </p:grpSpPr>
        <p:grpSp>
          <p:nvGrpSpPr>
            <p:cNvPr id="7" name="Group 6">
              <a:extLst>
                <a:ext uri="{FF2B5EF4-FFF2-40B4-BE49-F238E27FC236}">
                  <a16:creationId xmlns:a16="http://schemas.microsoft.com/office/drawing/2014/main" id="{7ED9A168-0D71-4793-906B-44CEA84E9B15}"/>
                </a:ext>
              </a:extLst>
            </p:cNvPr>
            <p:cNvGrpSpPr/>
            <p:nvPr/>
          </p:nvGrpSpPr>
          <p:grpSpPr>
            <a:xfrm>
              <a:off x="6299943" y="826002"/>
              <a:ext cx="3642745" cy="2295377"/>
              <a:chOff x="2088799" y="1598102"/>
              <a:chExt cx="6424014" cy="3326236"/>
            </a:xfrm>
          </p:grpSpPr>
          <p:sp>
            <p:nvSpPr>
              <p:cNvPr id="8" name="Right Triangle 7">
                <a:extLst>
                  <a:ext uri="{FF2B5EF4-FFF2-40B4-BE49-F238E27FC236}">
                    <a16:creationId xmlns:a16="http://schemas.microsoft.com/office/drawing/2014/main" id="{F30B4464-54AD-4222-A220-1AB4C60577D9}"/>
                  </a:ext>
                </a:extLst>
              </p:cNvPr>
              <p:cNvSpPr/>
              <p:nvPr/>
            </p:nvSpPr>
            <p:spPr>
              <a:xfrm>
                <a:off x="3775046" y="1702965"/>
                <a:ext cx="3154260" cy="238247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ABE0E0B7-8C0C-497C-861B-F5093EC50999}"/>
                  </a:ext>
                </a:extLst>
              </p:cNvPr>
              <p:cNvSpPr/>
              <p:nvPr/>
            </p:nvSpPr>
            <p:spPr>
              <a:xfrm>
                <a:off x="3775045" y="4085440"/>
                <a:ext cx="4379424" cy="8388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CC68382D-0C95-4909-95F5-743A51999A88}"/>
                  </a:ext>
                </a:extLst>
              </p:cNvPr>
              <p:cNvSpPr/>
              <p:nvPr/>
            </p:nvSpPr>
            <p:spPr>
              <a:xfrm>
                <a:off x="2709644" y="1702964"/>
                <a:ext cx="1065402" cy="32213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1" name="Arc 10">
                <a:extLst>
                  <a:ext uri="{FF2B5EF4-FFF2-40B4-BE49-F238E27FC236}">
                    <a16:creationId xmlns:a16="http://schemas.microsoft.com/office/drawing/2014/main" id="{1D784531-1B0D-469E-96F6-602812C7E9BB}"/>
                  </a:ext>
                </a:extLst>
              </p:cNvPr>
              <p:cNvSpPr/>
              <p:nvPr/>
            </p:nvSpPr>
            <p:spPr>
              <a:xfrm rot="5691703">
                <a:off x="3426901" y="1568741"/>
                <a:ext cx="696287" cy="755009"/>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200"/>
              </a:p>
            </p:txBody>
          </p:sp>
          <p:sp>
            <p:nvSpPr>
              <p:cNvPr id="12" name="TextBox 11">
                <a:extLst>
                  <a:ext uri="{FF2B5EF4-FFF2-40B4-BE49-F238E27FC236}">
                    <a16:creationId xmlns:a16="http://schemas.microsoft.com/office/drawing/2014/main" id="{57D642FB-31AA-4DDD-8442-59439E830EA4}"/>
                  </a:ext>
                </a:extLst>
              </p:cNvPr>
              <p:cNvSpPr txBox="1"/>
              <p:nvPr/>
            </p:nvSpPr>
            <p:spPr>
              <a:xfrm>
                <a:off x="3775044" y="1779523"/>
                <a:ext cx="287258" cy="276999"/>
              </a:xfrm>
              <a:prstGeom prst="rect">
                <a:avLst/>
              </a:prstGeom>
              <a:noFill/>
            </p:spPr>
            <p:txBody>
              <a:bodyPr wrap="none" rtlCol="0">
                <a:spAutoFit/>
              </a:bodyPr>
              <a:lstStyle/>
              <a:p>
                <a:r>
                  <a:rPr lang="el-GR" sz="1200" dirty="0"/>
                  <a:t>Θ</a:t>
                </a:r>
                <a:endParaRPr lang="en-US" sz="1200" dirty="0"/>
              </a:p>
            </p:txBody>
          </p:sp>
          <p:sp>
            <p:nvSpPr>
              <p:cNvPr id="13" name="TextBox 12">
                <a:extLst>
                  <a:ext uri="{FF2B5EF4-FFF2-40B4-BE49-F238E27FC236}">
                    <a16:creationId xmlns:a16="http://schemas.microsoft.com/office/drawing/2014/main" id="{42586979-1690-4392-BB60-22DEC48B7DFF}"/>
                  </a:ext>
                </a:extLst>
              </p:cNvPr>
              <p:cNvSpPr txBox="1"/>
              <p:nvPr/>
            </p:nvSpPr>
            <p:spPr>
              <a:xfrm>
                <a:off x="2088799" y="3120455"/>
                <a:ext cx="312906" cy="276999"/>
              </a:xfrm>
              <a:prstGeom prst="rect">
                <a:avLst/>
              </a:prstGeom>
              <a:noFill/>
            </p:spPr>
            <p:txBody>
              <a:bodyPr wrap="none" rtlCol="0">
                <a:spAutoFit/>
              </a:bodyPr>
              <a:lstStyle/>
              <a:p>
                <a:r>
                  <a:rPr lang="en-US" sz="1200" dirty="0" err="1"/>
                  <a:t>u</a:t>
                </a:r>
                <a:r>
                  <a:rPr lang="en-US" sz="1200" baseline="-25000" dirty="0" err="1"/>
                  <a:t>ij</a:t>
                </a:r>
                <a:endParaRPr lang="en-US" sz="1200" baseline="-25000" dirty="0"/>
              </a:p>
            </p:txBody>
          </p:sp>
          <p:sp>
            <p:nvSpPr>
              <p:cNvPr id="14" name="TextBox 13">
                <a:extLst>
                  <a:ext uri="{FF2B5EF4-FFF2-40B4-BE49-F238E27FC236}">
                    <a16:creationId xmlns:a16="http://schemas.microsoft.com/office/drawing/2014/main" id="{8CD4E491-DAC6-43DC-85DC-8FA86803E420}"/>
                  </a:ext>
                </a:extLst>
              </p:cNvPr>
              <p:cNvSpPr txBox="1"/>
              <p:nvPr/>
            </p:nvSpPr>
            <p:spPr>
              <a:xfrm>
                <a:off x="8227156" y="4278972"/>
                <a:ext cx="285657" cy="276999"/>
              </a:xfrm>
              <a:prstGeom prst="rect">
                <a:avLst/>
              </a:prstGeom>
              <a:noFill/>
            </p:spPr>
            <p:txBody>
              <a:bodyPr wrap="none" rtlCol="0">
                <a:spAutoFit/>
              </a:bodyPr>
              <a:lstStyle/>
              <a:p>
                <a:r>
                  <a:rPr lang="en-US" sz="1200" dirty="0" err="1"/>
                  <a:t>r</a:t>
                </a:r>
                <a:r>
                  <a:rPr lang="en-US" sz="1200" baseline="-25000" dirty="0" err="1"/>
                  <a:t>ij</a:t>
                </a:r>
                <a:endParaRPr lang="en-US" sz="1200" baseline="-25000" dirty="0"/>
              </a:p>
            </p:txBody>
          </p:sp>
          <p:sp>
            <p:nvSpPr>
              <p:cNvPr id="15" name="Right Brace 14">
                <a:extLst>
                  <a:ext uri="{FF2B5EF4-FFF2-40B4-BE49-F238E27FC236}">
                    <a16:creationId xmlns:a16="http://schemas.microsoft.com/office/drawing/2014/main" id="{E5BBDA24-B500-4F40-A5F6-039707D73D60}"/>
                  </a:ext>
                </a:extLst>
              </p:cNvPr>
              <p:cNvSpPr/>
              <p:nvPr/>
            </p:nvSpPr>
            <p:spPr>
              <a:xfrm>
                <a:off x="8164239" y="4085438"/>
                <a:ext cx="125835" cy="8388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6" name="Right Brace 15">
                <a:extLst>
                  <a:ext uri="{FF2B5EF4-FFF2-40B4-BE49-F238E27FC236}">
                    <a16:creationId xmlns:a16="http://schemas.microsoft.com/office/drawing/2014/main" id="{1FE7AE31-781E-4232-83F0-631DABD941B9}"/>
                  </a:ext>
                </a:extLst>
              </p:cNvPr>
              <p:cNvSpPr/>
              <p:nvPr/>
            </p:nvSpPr>
            <p:spPr>
              <a:xfrm rot="10800000">
                <a:off x="2520890" y="1694435"/>
                <a:ext cx="188753" cy="32213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7" name="Left Brace 16">
                <a:extLst>
                  <a:ext uri="{FF2B5EF4-FFF2-40B4-BE49-F238E27FC236}">
                    <a16:creationId xmlns:a16="http://schemas.microsoft.com/office/drawing/2014/main" id="{5E5D8ECD-DEED-4C4E-90B8-38B21FCA72A8}"/>
                  </a:ext>
                </a:extLst>
              </p:cNvPr>
              <p:cNvSpPr/>
              <p:nvPr/>
            </p:nvSpPr>
            <p:spPr>
              <a:xfrm>
                <a:off x="3438096" y="1702964"/>
                <a:ext cx="336948" cy="23824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8" name="TextBox 17">
                <a:extLst>
                  <a:ext uri="{FF2B5EF4-FFF2-40B4-BE49-F238E27FC236}">
                    <a16:creationId xmlns:a16="http://schemas.microsoft.com/office/drawing/2014/main" id="{E82F9644-0C4F-4737-9F9F-154F879AACC8}"/>
                  </a:ext>
                </a:extLst>
              </p:cNvPr>
              <p:cNvSpPr txBox="1"/>
              <p:nvPr/>
            </p:nvSpPr>
            <p:spPr>
              <a:xfrm>
                <a:off x="2692935" y="2462064"/>
                <a:ext cx="981504" cy="401400"/>
              </a:xfrm>
              <a:prstGeom prst="rect">
                <a:avLst/>
              </a:prstGeom>
              <a:noFill/>
            </p:spPr>
            <p:txBody>
              <a:bodyPr wrap="none" rtlCol="0">
                <a:spAutoFit/>
              </a:bodyPr>
              <a:lstStyle/>
              <a:p>
                <a:r>
                  <a:rPr lang="en-US" sz="1200" dirty="0"/>
                  <a:t>H=sI</a:t>
                </a:r>
                <a:r>
                  <a:rPr lang="en-US" sz="1200" baseline="30000" dirty="0"/>
                  <a:t>1</a:t>
                </a:r>
                <a:r>
                  <a:rPr lang="en-US" sz="1200" baseline="-25000" dirty="0"/>
                  <a:t>ij</a:t>
                </a:r>
              </a:p>
            </p:txBody>
          </p:sp>
          <p:sp>
            <p:nvSpPr>
              <p:cNvPr id="19" name="TextBox 18">
                <a:extLst>
                  <a:ext uri="{FF2B5EF4-FFF2-40B4-BE49-F238E27FC236}">
                    <a16:creationId xmlns:a16="http://schemas.microsoft.com/office/drawing/2014/main" id="{BAA014BB-41DD-4FAA-9F65-C4851CF4A780}"/>
                  </a:ext>
                </a:extLst>
              </p:cNvPr>
              <p:cNvSpPr txBox="1"/>
              <p:nvPr/>
            </p:nvSpPr>
            <p:spPr>
              <a:xfrm>
                <a:off x="4608536" y="3489788"/>
                <a:ext cx="1334867" cy="669000"/>
              </a:xfrm>
              <a:prstGeom prst="rect">
                <a:avLst/>
              </a:prstGeom>
              <a:noFill/>
            </p:spPr>
            <p:txBody>
              <a:bodyPr wrap="none" rtlCol="0">
                <a:spAutoFit/>
              </a:bodyPr>
              <a:lstStyle/>
              <a:p>
                <a:r>
                  <a:rPr lang="en-US" sz="1200" dirty="0"/>
                  <a:t>H / s </a:t>
                </a:r>
                <a:r>
                  <a:rPr lang="en-US" sz="1200" dirty="0">
                    <a:sym typeface="Wingdings" panose="05000000000000000000" pitchFamily="2" charset="2"/>
                  </a:rPr>
                  <a:t>= </a:t>
                </a:r>
                <a:r>
                  <a:rPr lang="en-US" sz="1200" dirty="0"/>
                  <a:t>I</a:t>
                </a:r>
                <a:r>
                  <a:rPr lang="en-US" sz="1200" baseline="30000" dirty="0"/>
                  <a:t>1</a:t>
                </a:r>
                <a:r>
                  <a:rPr lang="en-US" sz="1200" baseline="-25000" dirty="0"/>
                  <a:t>ij</a:t>
                </a:r>
              </a:p>
              <a:p>
                <a:r>
                  <a:rPr lang="en-US" sz="1200" dirty="0">
                    <a:sym typeface="Wingdings" panose="05000000000000000000" pitchFamily="2" charset="2"/>
                  </a:rPr>
                  <a:t> </a:t>
                </a:r>
                <a:endParaRPr lang="en-US" sz="1200" dirty="0"/>
              </a:p>
            </p:txBody>
          </p:sp>
          <p:sp>
            <p:nvSpPr>
              <p:cNvPr id="20" name="Left Brace 19">
                <a:extLst>
                  <a:ext uri="{FF2B5EF4-FFF2-40B4-BE49-F238E27FC236}">
                    <a16:creationId xmlns:a16="http://schemas.microsoft.com/office/drawing/2014/main" id="{DF299E35-F47A-4B92-925E-59A8C1E4A2A6}"/>
                  </a:ext>
                </a:extLst>
              </p:cNvPr>
              <p:cNvSpPr/>
              <p:nvPr/>
            </p:nvSpPr>
            <p:spPr>
              <a:xfrm rot="5400000">
                <a:off x="5234730" y="2390863"/>
                <a:ext cx="234888" cy="3154261"/>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200" dirty="0"/>
              </a:p>
            </p:txBody>
          </p:sp>
        </p:grpSp>
        <p:cxnSp>
          <p:nvCxnSpPr>
            <p:cNvPr id="22" name="Straight Arrow Connector 21">
              <a:extLst>
                <a:ext uri="{FF2B5EF4-FFF2-40B4-BE49-F238E27FC236}">
                  <a16:creationId xmlns:a16="http://schemas.microsoft.com/office/drawing/2014/main" id="{9DA324DA-6146-4550-B16D-AF7C90CFF1AE}"/>
                </a:ext>
              </a:extLst>
            </p:cNvPr>
            <p:cNvCxnSpPr>
              <a:cxnSpLocks/>
            </p:cNvCxnSpPr>
            <p:nvPr/>
          </p:nvCxnSpPr>
          <p:spPr>
            <a:xfrm flipV="1">
              <a:off x="9615210" y="1769582"/>
              <a:ext cx="1065401" cy="5962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Left Brace 24">
              <a:extLst>
                <a:ext uri="{FF2B5EF4-FFF2-40B4-BE49-F238E27FC236}">
                  <a16:creationId xmlns:a16="http://schemas.microsoft.com/office/drawing/2014/main" id="{FB80BCFB-F24E-460B-A851-4B1105F474F2}"/>
                </a:ext>
              </a:extLst>
            </p:cNvPr>
            <p:cNvSpPr/>
            <p:nvPr/>
          </p:nvSpPr>
          <p:spPr>
            <a:xfrm rot="5400000">
              <a:off x="9312952" y="2142459"/>
              <a:ext cx="158342" cy="623376"/>
            </a:xfrm>
            <a:prstGeom prst="leftBrace">
              <a:avLst>
                <a:gd name="adj1" fmla="val 8333"/>
                <a:gd name="adj2" fmla="val 5269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5CF31853-0E03-4AB0-89D5-10DFCC55D681}"/>
                </a:ext>
              </a:extLst>
            </p:cNvPr>
            <p:cNvSpPr txBox="1"/>
            <p:nvPr/>
          </p:nvSpPr>
          <p:spPr>
            <a:xfrm>
              <a:off x="9641466" y="1395674"/>
              <a:ext cx="2270493" cy="369332"/>
            </a:xfrm>
            <a:prstGeom prst="rect">
              <a:avLst/>
            </a:prstGeom>
            <a:noFill/>
          </p:spPr>
          <p:txBody>
            <a:bodyPr wrap="none" rtlCol="0">
              <a:spAutoFit/>
            </a:bodyPr>
            <a:lstStyle/>
            <a:p>
              <a:r>
                <a:rPr lang="en-US" dirty="0"/>
                <a:t>Un-shadowed fraction</a:t>
              </a:r>
            </a:p>
          </p:txBody>
        </p:sp>
      </p:grpSp>
      <p:pic>
        <p:nvPicPr>
          <p:cNvPr id="23" name="Picture 22">
            <a:extLst>
              <a:ext uri="{FF2B5EF4-FFF2-40B4-BE49-F238E27FC236}">
                <a16:creationId xmlns:a16="http://schemas.microsoft.com/office/drawing/2014/main" id="{4279AF88-5000-45C2-8C2B-BD87045EF7C6}"/>
              </a:ext>
            </a:extLst>
          </p:cNvPr>
          <p:cNvPicPr>
            <a:picLocks noChangeAspect="1"/>
          </p:cNvPicPr>
          <p:nvPr/>
        </p:nvPicPr>
        <p:blipFill>
          <a:blip r:embed="rId4"/>
          <a:stretch>
            <a:fillRect/>
          </a:stretch>
        </p:blipFill>
        <p:spPr>
          <a:xfrm>
            <a:off x="7066612" y="2935896"/>
            <a:ext cx="3921498" cy="2479009"/>
          </a:xfrm>
          <a:prstGeom prst="rect">
            <a:avLst/>
          </a:prstGeom>
        </p:spPr>
      </p:pic>
      <p:sp>
        <p:nvSpPr>
          <p:cNvPr id="21" name="TextBox 20">
            <a:extLst>
              <a:ext uri="{FF2B5EF4-FFF2-40B4-BE49-F238E27FC236}">
                <a16:creationId xmlns:a16="http://schemas.microsoft.com/office/drawing/2014/main" id="{06EF2412-AD9A-4D87-8948-87E8F41E4A53}"/>
              </a:ext>
            </a:extLst>
          </p:cNvPr>
          <p:cNvSpPr txBox="1"/>
          <p:nvPr/>
        </p:nvSpPr>
        <p:spPr>
          <a:xfrm>
            <a:off x="2519836" y="1808953"/>
            <a:ext cx="404150" cy="369332"/>
          </a:xfrm>
          <a:prstGeom prst="rect">
            <a:avLst/>
          </a:prstGeom>
          <a:noFill/>
        </p:spPr>
        <p:txBody>
          <a:bodyPr wrap="none" rtlCol="0">
            <a:spAutoFit/>
          </a:bodyPr>
          <a:lstStyle/>
          <a:p>
            <a:r>
              <a:rPr lang="en-US" dirty="0"/>
              <a:t>s.t</a:t>
            </a:r>
          </a:p>
        </p:txBody>
      </p:sp>
      <p:sp>
        <p:nvSpPr>
          <p:cNvPr id="24" name="TextBox 23">
            <a:extLst>
              <a:ext uri="{FF2B5EF4-FFF2-40B4-BE49-F238E27FC236}">
                <a16:creationId xmlns:a16="http://schemas.microsoft.com/office/drawing/2014/main" id="{6435B619-E3BC-4E0B-BF66-132E9405762E}"/>
              </a:ext>
            </a:extLst>
          </p:cNvPr>
          <p:cNvSpPr txBox="1"/>
          <p:nvPr/>
        </p:nvSpPr>
        <p:spPr>
          <a:xfrm>
            <a:off x="3183551" y="1271877"/>
            <a:ext cx="2727029" cy="646331"/>
          </a:xfrm>
          <a:prstGeom prst="rect">
            <a:avLst/>
          </a:prstGeom>
          <a:noFill/>
        </p:spPr>
        <p:txBody>
          <a:bodyPr wrap="none" rtlCol="0">
            <a:spAutoFit/>
          </a:bodyPr>
          <a:lstStyle/>
          <a:p>
            <a:r>
              <a:rPr lang="en-US" dirty="0" err="1"/>
              <a:t>r</a:t>
            </a:r>
            <a:r>
              <a:rPr lang="en-US" baseline="-25000" dirty="0" err="1"/>
              <a:t>i,j</a:t>
            </a:r>
            <a:r>
              <a:rPr lang="en-US" baseline="-25000" dirty="0"/>
              <a:t> </a:t>
            </a:r>
            <a:r>
              <a:rPr lang="en-US" dirty="0"/>
              <a:t>&lt; min(</a:t>
            </a:r>
            <a:r>
              <a:rPr lang="en-US" dirty="0" err="1"/>
              <a:t>u</a:t>
            </a:r>
            <a:r>
              <a:rPr lang="en-US" baseline="-25000" dirty="0" err="1"/>
              <a:t>i,j</a:t>
            </a:r>
            <a:r>
              <a:rPr lang="en-US" baseline="-25000" dirty="0"/>
              <a:t> </a:t>
            </a:r>
            <a:r>
              <a:rPr lang="en-US" dirty="0"/>
              <a:t>,u</a:t>
            </a:r>
            <a:r>
              <a:rPr lang="en-US" baseline="-25000" dirty="0"/>
              <a:t>i+1,j </a:t>
            </a:r>
            <a:r>
              <a:rPr lang="en-US" dirty="0"/>
              <a:t>, </a:t>
            </a:r>
            <a:r>
              <a:rPr lang="en-US" dirty="0" err="1"/>
              <a:t>v</a:t>
            </a:r>
            <a:r>
              <a:rPr lang="en-US" baseline="-25000" dirty="0" err="1"/>
              <a:t>i,j</a:t>
            </a:r>
            <a:r>
              <a:rPr lang="en-US" baseline="-25000" dirty="0"/>
              <a:t> </a:t>
            </a:r>
            <a:r>
              <a:rPr lang="en-US" dirty="0"/>
              <a:t>, v</a:t>
            </a:r>
            <a:r>
              <a:rPr lang="en-US" baseline="-25000" dirty="0"/>
              <a:t>i,j+1</a:t>
            </a:r>
            <a:r>
              <a:rPr lang="en-US" dirty="0"/>
              <a:t>)</a:t>
            </a:r>
          </a:p>
          <a:p>
            <a:endParaRPr lang="en-US" dirty="0"/>
          </a:p>
        </p:txBody>
      </p:sp>
      <p:sp>
        <p:nvSpPr>
          <p:cNvPr id="29" name="TextBox 28">
            <a:extLst>
              <a:ext uri="{FF2B5EF4-FFF2-40B4-BE49-F238E27FC236}">
                <a16:creationId xmlns:a16="http://schemas.microsoft.com/office/drawing/2014/main" id="{DF1DEF83-181A-4751-8FA3-1711C3426D25}"/>
              </a:ext>
            </a:extLst>
          </p:cNvPr>
          <p:cNvSpPr txBox="1"/>
          <p:nvPr/>
        </p:nvSpPr>
        <p:spPr>
          <a:xfrm>
            <a:off x="6642497" y="1307702"/>
            <a:ext cx="4345613" cy="338554"/>
          </a:xfrm>
          <a:prstGeom prst="rect">
            <a:avLst/>
          </a:prstGeom>
          <a:noFill/>
        </p:spPr>
        <p:txBody>
          <a:bodyPr wrap="none" rtlCol="0">
            <a:spAutoFit/>
          </a:bodyPr>
          <a:lstStyle/>
          <a:p>
            <a:r>
              <a:rPr lang="en-US" sz="1600" dirty="0"/>
              <a:t>Make sure that only the walls are casting shadows</a:t>
            </a:r>
          </a:p>
        </p:txBody>
      </p:sp>
      <p:sp>
        <p:nvSpPr>
          <p:cNvPr id="30" name="TextBox 29">
            <a:extLst>
              <a:ext uri="{FF2B5EF4-FFF2-40B4-BE49-F238E27FC236}">
                <a16:creationId xmlns:a16="http://schemas.microsoft.com/office/drawing/2014/main" id="{DEEE0716-F4BB-457B-9FDA-B9C54AEB4D2E}"/>
              </a:ext>
            </a:extLst>
          </p:cNvPr>
          <p:cNvSpPr txBox="1"/>
          <p:nvPr/>
        </p:nvSpPr>
        <p:spPr>
          <a:xfrm>
            <a:off x="3152698" y="1823184"/>
            <a:ext cx="2856808" cy="369332"/>
          </a:xfrm>
          <a:prstGeom prst="rect">
            <a:avLst/>
          </a:prstGeom>
          <a:noFill/>
        </p:spPr>
        <p:txBody>
          <a:bodyPr wrap="none" rtlCol="0">
            <a:spAutoFit/>
          </a:bodyPr>
          <a:lstStyle/>
          <a:p>
            <a:r>
              <a:rPr lang="en-US" dirty="0"/>
              <a:t>for –x and +x: |</a:t>
            </a:r>
            <a:r>
              <a:rPr lang="en-US" dirty="0" err="1"/>
              <a:t>u</a:t>
            </a:r>
            <a:r>
              <a:rPr lang="en-US" baseline="-25000" dirty="0" err="1"/>
              <a:t>i,j</a:t>
            </a:r>
            <a:r>
              <a:rPr lang="en-US" baseline="-25000" dirty="0"/>
              <a:t> </a:t>
            </a:r>
            <a:r>
              <a:rPr lang="en-US" dirty="0"/>
              <a:t>− u</a:t>
            </a:r>
            <a:r>
              <a:rPr lang="en-US" baseline="-25000" dirty="0"/>
              <a:t>i+1,j</a:t>
            </a:r>
            <a:r>
              <a:rPr lang="en-US" dirty="0"/>
              <a:t>| &lt; s</a:t>
            </a:r>
            <a:endParaRPr lang="en-US" sz="1200" dirty="0"/>
          </a:p>
        </p:txBody>
      </p:sp>
      <p:sp>
        <p:nvSpPr>
          <p:cNvPr id="31" name="TextBox 30">
            <a:extLst>
              <a:ext uri="{FF2B5EF4-FFF2-40B4-BE49-F238E27FC236}">
                <a16:creationId xmlns:a16="http://schemas.microsoft.com/office/drawing/2014/main" id="{AE87D67F-14EA-489B-A0D7-46EF0E019D3E}"/>
              </a:ext>
            </a:extLst>
          </p:cNvPr>
          <p:cNvSpPr txBox="1"/>
          <p:nvPr/>
        </p:nvSpPr>
        <p:spPr>
          <a:xfrm>
            <a:off x="3164018" y="2326070"/>
            <a:ext cx="2856808" cy="369332"/>
          </a:xfrm>
          <a:prstGeom prst="rect">
            <a:avLst/>
          </a:prstGeom>
          <a:noFill/>
        </p:spPr>
        <p:txBody>
          <a:bodyPr wrap="square" rtlCol="0">
            <a:spAutoFit/>
          </a:bodyPr>
          <a:lstStyle/>
          <a:p>
            <a:r>
              <a:rPr lang="en-US" dirty="0"/>
              <a:t>for +y direction: </a:t>
            </a:r>
            <a:r>
              <a:rPr lang="en-US" dirty="0" err="1"/>
              <a:t>v</a:t>
            </a:r>
            <a:r>
              <a:rPr lang="en-US" baseline="-25000" dirty="0" err="1"/>
              <a:t>i,j</a:t>
            </a:r>
            <a:r>
              <a:rPr lang="en-US" baseline="-25000" dirty="0"/>
              <a:t> </a:t>
            </a:r>
            <a:r>
              <a:rPr lang="en-US" dirty="0"/>
              <a:t>− v</a:t>
            </a:r>
            <a:r>
              <a:rPr lang="en-US" baseline="-25000" dirty="0"/>
              <a:t>i,j+1 </a:t>
            </a:r>
            <a:r>
              <a:rPr lang="en-US" dirty="0"/>
              <a:t>&lt; s</a:t>
            </a:r>
          </a:p>
        </p:txBody>
      </p:sp>
      <p:sp>
        <p:nvSpPr>
          <p:cNvPr id="32" name="Right Brace 31">
            <a:extLst>
              <a:ext uri="{FF2B5EF4-FFF2-40B4-BE49-F238E27FC236}">
                <a16:creationId xmlns:a16="http://schemas.microsoft.com/office/drawing/2014/main" id="{EC40D8AB-A2CD-4CDB-BE1A-76418B45983B}"/>
              </a:ext>
            </a:extLst>
          </p:cNvPr>
          <p:cNvSpPr/>
          <p:nvPr/>
        </p:nvSpPr>
        <p:spPr>
          <a:xfrm>
            <a:off x="5982007" y="1875900"/>
            <a:ext cx="596767" cy="7428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1A5DD83C-3D6D-4F8B-8B9D-84127D3EF2C6}"/>
              </a:ext>
            </a:extLst>
          </p:cNvPr>
          <p:cNvSpPr txBox="1"/>
          <p:nvPr/>
        </p:nvSpPr>
        <p:spPr>
          <a:xfrm>
            <a:off x="6642647" y="2080525"/>
            <a:ext cx="5329664" cy="615553"/>
          </a:xfrm>
          <a:prstGeom prst="rect">
            <a:avLst/>
          </a:prstGeom>
          <a:noFill/>
        </p:spPr>
        <p:txBody>
          <a:bodyPr wrap="none" rtlCol="0">
            <a:spAutoFit/>
          </a:bodyPr>
          <a:lstStyle/>
          <a:p>
            <a:r>
              <a:rPr lang="en-US" sz="1600" dirty="0"/>
              <a:t>Shadows are contained only in the pixels adjacent to the walls</a:t>
            </a:r>
          </a:p>
          <a:p>
            <a:endParaRPr lang="en-US" dirty="0"/>
          </a:p>
        </p:txBody>
      </p:sp>
      <p:sp>
        <p:nvSpPr>
          <p:cNvPr id="34" name="TextBox 33">
            <a:extLst>
              <a:ext uri="{FF2B5EF4-FFF2-40B4-BE49-F238E27FC236}">
                <a16:creationId xmlns:a16="http://schemas.microsoft.com/office/drawing/2014/main" id="{1A7575CD-5BBD-49A7-8AC8-106F57C20F8F}"/>
              </a:ext>
            </a:extLst>
          </p:cNvPr>
          <p:cNvSpPr txBox="1"/>
          <p:nvPr/>
        </p:nvSpPr>
        <p:spPr>
          <a:xfrm>
            <a:off x="1481212" y="5762964"/>
            <a:ext cx="9506898" cy="646331"/>
          </a:xfrm>
          <a:prstGeom prst="rect">
            <a:avLst/>
          </a:prstGeom>
          <a:noFill/>
        </p:spPr>
        <p:txBody>
          <a:bodyPr wrap="none" rtlCol="0">
            <a:spAutoFit/>
          </a:bodyPr>
          <a:lstStyle/>
          <a:p>
            <a:r>
              <a:rPr lang="en-US" dirty="0"/>
              <a:t>The un-shadowed fraction of each square from each light direction is the relevant grayscale value</a:t>
            </a:r>
          </a:p>
          <a:p>
            <a:endParaRPr lang="en-US" dirty="0"/>
          </a:p>
        </p:txBody>
      </p:sp>
      <p:sp>
        <p:nvSpPr>
          <p:cNvPr id="36" name="Right Brace 35">
            <a:extLst>
              <a:ext uri="{FF2B5EF4-FFF2-40B4-BE49-F238E27FC236}">
                <a16:creationId xmlns:a16="http://schemas.microsoft.com/office/drawing/2014/main" id="{49F5FB08-1428-40F5-96FF-62C9123C8E5C}"/>
              </a:ext>
            </a:extLst>
          </p:cNvPr>
          <p:cNvSpPr/>
          <p:nvPr/>
        </p:nvSpPr>
        <p:spPr>
          <a:xfrm>
            <a:off x="5978155" y="1284684"/>
            <a:ext cx="596767" cy="4460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16738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4222</TotalTime>
  <Words>2297</Words>
  <Application>Microsoft Office PowerPoint</Application>
  <PresentationFormat>Widescreen</PresentationFormat>
  <Paragraphs>312</Paragraphs>
  <Slides>41</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Cambria Math</vt:lpstr>
      <vt:lpstr>Wingdings</vt:lpstr>
      <vt:lpstr>Office Theme</vt:lpstr>
      <vt:lpstr>SHADOWPIX: Multiple Images from Self Shadowing</vt:lpstr>
      <vt:lpstr>What if we want...</vt:lpstr>
      <vt:lpstr>PowerPoint Presentation</vt:lpstr>
      <vt:lpstr>And what if we also want </vt:lpstr>
      <vt:lpstr>ShadowPix</vt:lpstr>
      <vt:lpstr>Solution</vt:lpstr>
      <vt:lpstr>General Settings</vt:lpstr>
      <vt:lpstr>Local Method - Overview</vt:lpstr>
      <vt:lpstr>Local Method - Equations </vt:lpstr>
      <vt:lpstr>Local Method Optimization </vt:lpstr>
      <vt:lpstr>Local Method - Non-Ideal Settings</vt:lpstr>
      <vt:lpstr>Local Method – Chamfering Overview</vt:lpstr>
      <vt:lpstr>Local Method – Chamfering Overview (2)</vt:lpstr>
      <vt:lpstr>Local Method – Chamfering Optimization</vt:lpstr>
      <vt:lpstr>Local Method – Chamfering (+y direction)</vt:lpstr>
      <vt:lpstr>Global Method</vt:lpstr>
      <vt:lpstr>Convolution</vt:lpstr>
      <vt:lpstr>PowerPoint Presentation</vt:lpstr>
      <vt:lpstr>I want to play a game</vt:lpstr>
      <vt:lpstr>I want to play a game</vt:lpstr>
      <vt:lpstr>I want to play a game</vt:lpstr>
      <vt:lpstr>I want to play a game</vt:lpstr>
      <vt:lpstr>Finding the heightfield – what to optimize</vt:lpstr>
      <vt:lpstr>Function to minimize</vt:lpstr>
      <vt:lpstr>Finding h</vt:lpstr>
      <vt:lpstr>Simulated annealing improvements </vt:lpstr>
      <vt:lpstr>Related Work</vt:lpstr>
      <vt:lpstr>Results Settings</vt:lpstr>
      <vt:lpstr>Results - Paintings</vt:lpstr>
      <vt:lpstr>Results - Chess</vt:lpstr>
      <vt:lpstr>Results – Photographs</vt:lpstr>
      <vt:lpstr>Results – Photographs (2)</vt:lpstr>
      <vt:lpstr>Results - Stability</vt:lpstr>
      <vt:lpstr>Results – Opposite Direction Lighting Effect</vt:lpstr>
      <vt:lpstr>Results - RGB</vt:lpstr>
      <vt:lpstr>Results - Animation</vt:lpstr>
      <vt:lpstr>Results – PSNR for Global Method</vt:lpstr>
      <vt:lpstr>Results – Number of Images</vt:lpstr>
      <vt:lpstr>Results - Runtime</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Understand the GAP in knowledge </dc:title>
  <dc:creator>Yoav Shalev</dc:creator>
  <cp:lastModifiedBy>yoav shalev</cp:lastModifiedBy>
  <cp:revision>438</cp:revision>
  <dcterms:created xsi:type="dcterms:W3CDTF">2019-11-25T12:07:31Z</dcterms:created>
  <dcterms:modified xsi:type="dcterms:W3CDTF">2019-12-24T08:58:19Z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hasawday@microsoft.com</vt:lpwstr>
  </property>
  <property fmtid="{D5CDD505-2E9C-101B-9397-08002B2CF9AE}" pid="5" name="MSIP_Label_f42aa342-8706-4288-bd11-ebb85995028c_SetDate">
    <vt:lpwstr>2019-12-21T12:16:14.4033890Z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9b106bb8-348f-4482-ad4f-376da352d53d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